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87"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40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415853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323489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304475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4036945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3105237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145047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1731679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123845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217651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9078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86D2C-2881-4F4B-AED0-833B8A04F592}" type="datetimeFigureOut">
              <a:rPr lang="zh-CN" altLang="en-US" smtClean="0"/>
              <a:t>2014-9-11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210185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86D2C-2881-4F4B-AED0-833B8A04F592}" type="datetimeFigureOut">
              <a:rPr lang="zh-CN" altLang="en-US" smtClean="0"/>
              <a:t>2014-9-11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CCE4A-413F-415C-A469-24840F1CB2AB}" type="slidenum">
              <a:rPr lang="zh-CN" altLang="en-US" smtClean="0"/>
              <a:t>‹#›</a:t>
            </a:fld>
            <a:endParaRPr lang="zh-CN" altLang="en-US"/>
          </a:p>
        </p:txBody>
      </p:sp>
    </p:spTree>
    <p:extLst>
      <p:ext uri="{BB962C8B-B14F-4D97-AF65-F5344CB8AC3E}">
        <p14:creationId xmlns:p14="http://schemas.microsoft.com/office/powerpoint/2010/main" val="601721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Thermal Spike Model</a:t>
            </a:r>
            <a:br>
              <a:rPr lang="en-US" altLang="zh-CN" dirty="0" smtClean="0"/>
            </a:br>
            <a:r>
              <a:rPr lang="en-US" altLang="zh-CN" dirty="0" smtClean="0"/>
              <a:t>and </a:t>
            </a:r>
            <a:br>
              <a:rPr lang="en-US" altLang="zh-CN" dirty="0" smtClean="0"/>
            </a:br>
            <a:r>
              <a:rPr lang="en-US" altLang="zh-CN" dirty="0" err="1" smtClean="0"/>
              <a:t>Graphene</a:t>
            </a:r>
            <a:endParaRPr lang="zh-CN" altLang="en-US" dirty="0"/>
          </a:p>
        </p:txBody>
      </p:sp>
      <p:sp>
        <p:nvSpPr>
          <p:cNvPr id="3" name="副标题 2"/>
          <p:cNvSpPr>
            <a:spLocks noGrp="1"/>
          </p:cNvSpPr>
          <p:nvPr>
            <p:ph type="subTitle" idx="1"/>
          </p:nvPr>
        </p:nvSpPr>
        <p:spPr/>
        <p:txBody>
          <a:bodyPr>
            <a:normAutofit/>
          </a:bodyPr>
          <a:lstStyle/>
          <a:p>
            <a:r>
              <a:rPr lang="en-US" altLang="zh-CN" sz="2200" dirty="0">
                <a:latin typeface="Arial"/>
              </a:rPr>
              <a:t>Study Plan and Literature Research</a:t>
            </a:r>
            <a:endParaRPr lang="en-US" altLang="zh-CN" sz="2200" dirty="0" smtClean="0"/>
          </a:p>
          <a:p>
            <a:r>
              <a:rPr lang="en-US" altLang="zh-CN" sz="2200" dirty="0">
                <a:latin typeface="Arial"/>
              </a:rPr>
              <a:t>Tong</a:t>
            </a:r>
            <a:endParaRPr lang="en-US" altLang="zh-CN" sz="2200" dirty="0" smtClean="0"/>
          </a:p>
          <a:p>
            <a:r>
              <a:rPr lang="en-US" altLang="zh-CN" sz="2200" dirty="0">
                <a:latin typeface="Arial"/>
              </a:rPr>
              <a:t>20140909</a:t>
            </a:r>
            <a:endParaRPr lang="en-US" altLang="zh-CN" sz="2200" dirty="0" smtClean="0"/>
          </a:p>
          <a:p>
            <a:endParaRPr lang="zh-CN" altLang="en-US" dirty="0"/>
          </a:p>
        </p:txBody>
      </p:sp>
    </p:spTree>
    <p:extLst>
      <p:ext uri="{BB962C8B-B14F-4D97-AF65-F5344CB8AC3E}">
        <p14:creationId xmlns:p14="http://schemas.microsoft.com/office/powerpoint/2010/main" val="308898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23512" y="448402"/>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40" name="CustomShape 2"/>
          <p:cNvSpPr/>
          <p:nvPr/>
        </p:nvSpPr>
        <p:spPr>
          <a:xfrm>
            <a:off x="2103643" y="448402"/>
            <a:ext cx="7039790"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Drude Model</a:t>
            </a:r>
            <a:endParaRPr/>
          </a:p>
        </p:txBody>
      </p:sp>
      <p:sp>
        <p:nvSpPr>
          <p:cNvPr id="141" name="CustomShape 3"/>
          <p:cNvSpPr/>
          <p:nvPr/>
        </p:nvSpPr>
        <p:spPr>
          <a:xfrm>
            <a:off x="3462749" y="448402"/>
            <a:ext cx="3002638"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Wiedemann-Franz Law</a:t>
            </a:r>
            <a:endParaRPr/>
          </a:p>
        </p:txBody>
      </p:sp>
      <p:pic>
        <p:nvPicPr>
          <p:cNvPr id="142" name="图片 10"/>
          <p:cNvPicPr/>
          <p:nvPr/>
        </p:nvPicPr>
        <p:blipFill>
          <a:blip r:embed="rId2"/>
          <a:stretch/>
        </p:blipFill>
        <p:spPr>
          <a:xfrm>
            <a:off x="3065336" y="1006863"/>
            <a:ext cx="1252324" cy="354019"/>
          </a:xfrm>
          <a:prstGeom prst="rect">
            <a:avLst/>
          </a:prstGeom>
          <a:ln>
            <a:noFill/>
          </a:ln>
        </p:spPr>
      </p:pic>
      <p:pic>
        <p:nvPicPr>
          <p:cNvPr id="143" name="图片 11"/>
          <p:cNvPicPr/>
          <p:nvPr/>
        </p:nvPicPr>
        <p:blipFill>
          <a:blip r:embed="rId3"/>
          <a:stretch/>
        </p:blipFill>
        <p:spPr>
          <a:xfrm>
            <a:off x="220095" y="1445141"/>
            <a:ext cx="3766768" cy="474855"/>
          </a:xfrm>
          <a:prstGeom prst="rect">
            <a:avLst/>
          </a:prstGeom>
          <a:ln>
            <a:noFill/>
          </a:ln>
        </p:spPr>
      </p:pic>
      <p:pic>
        <p:nvPicPr>
          <p:cNvPr id="144" name="图片 12"/>
          <p:cNvPicPr/>
          <p:nvPr/>
        </p:nvPicPr>
        <p:blipFill>
          <a:blip r:embed="rId4"/>
          <a:stretch/>
        </p:blipFill>
        <p:spPr>
          <a:xfrm>
            <a:off x="4470812" y="1171135"/>
            <a:ext cx="2548405" cy="829201"/>
          </a:xfrm>
          <a:prstGeom prst="rect">
            <a:avLst/>
          </a:prstGeom>
          <a:ln>
            <a:noFill/>
          </a:ln>
        </p:spPr>
      </p:pic>
      <p:pic>
        <p:nvPicPr>
          <p:cNvPr id="145" name="图片 13"/>
          <p:cNvPicPr/>
          <p:nvPr/>
        </p:nvPicPr>
        <p:blipFill>
          <a:blip r:embed="rId5"/>
          <a:stretch/>
        </p:blipFill>
        <p:spPr>
          <a:xfrm>
            <a:off x="2631349" y="2084922"/>
            <a:ext cx="2479503" cy="1243964"/>
          </a:xfrm>
          <a:prstGeom prst="rect">
            <a:avLst/>
          </a:prstGeom>
          <a:ln>
            <a:noFill/>
          </a:ln>
        </p:spPr>
      </p:pic>
      <p:pic>
        <p:nvPicPr>
          <p:cNvPr id="146" name="图片 14"/>
          <p:cNvPicPr/>
          <p:nvPr/>
        </p:nvPicPr>
        <p:blipFill>
          <a:blip r:embed="rId6"/>
          <a:stretch/>
        </p:blipFill>
        <p:spPr>
          <a:xfrm>
            <a:off x="524441" y="3636529"/>
            <a:ext cx="7162247" cy="2419019"/>
          </a:xfrm>
          <a:prstGeom prst="rect">
            <a:avLst/>
          </a:prstGeom>
          <a:ln>
            <a:noFill/>
          </a:ln>
        </p:spPr>
      </p:pic>
    </p:spTree>
    <p:extLst>
      <p:ext uri="{BB962C8B-B14F-4D97-AF65-F5344CB8AC3E}">
        <p14:creationId xmlns:p14="http://schemas.microsoft.com/office/powerpoint/2010/main" val="315687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115273" y="89158"/>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48" name="CustomShape 2"/>
          <p:cNvSpPr/>
          <p:nvPr/>
        </p:nvSpPr>
        <p:spPr>
          <a:xfrm>
            <a:off x="415047" y="617573"/>
            <a:ext cx="7039790" cy="579689"/>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（2）Sommerfeld Model</a:t>
            </a:r>
            <a:endParaRPr/>
          </a:p>
          <a:p>
            <a:pPr>
              <a:lnSpc>
                <a:spcPct val="100000"/>
              </a:lnSpc>
            </a:pPr>
            <a:r>
              <a:rPr lang="en-US" strike="noStrike">
                <a:solidFill>
                  <a:srgbClr val="000000"/>
                </a:solidFill>
                <a:latin typeface="Calibri"/>
              </a:rPr>
              <a:t>服从Fermi-Dirac分布的近独立理想费米气体。</a:t>
            </a:r>
            <a:endParaRPr/>
          </a:p>
        </p:txBody>
      </p:sp>
      <p:pic>
        <p:nvPicPr>
          <p:cNvPr id="149" name="图片 1"/>
          <p:cNvPicPr/>
          <p:nvPr/>
        </p:nvPicPr>
        <p:blipFill>
          <a:blip r:embed="rId2"/>
          <a:stretch/>
        </p:blipFill>
        <p:spPr>
          <a:xfrm>
            <a:off x="910751" y="1203794"/>
            <a:ext cx="4328436" cy="716855"/>
          </a:xfrm>
          <a:prstGeom prst="rect">
            <a:avLst/>
          </a:prstGeom>
          <a:ln>
            <a:noFill/>
          </a:ln>
        </p:spPr>
      </p:pic>
      <p:pic>
        <p:nvPicPr>
          <p:cNvPr id="150" name="图片 2"/>
          <p:cNvPicPr/>
          <p:nvPr/>
        </p:nvPicPr>
        <p:blipFill>
          <a:blip r:embed="rId3"/>
          <a:stretch/>
        </p:blipFill>
        <p:spPr>
          <a:xfrm>
            <a:off x="5239187" y="1286420"/>
            <a:ext cx="1261141" cy="613328"/>
          </a:xfrm>
          <a:prstGeom prst="rect">
            <a:avLst/>
          </a:prstGeom>
          <a:ln>
            <a:noFill/>
          </a:ln>
        </p:spPr>
      </p:pic>
      <p:pic>
        <p:nvPicPr>
          <p:cNvPr id="151" name="图片 3"/>
          <p:cNvPicPr/>
          <p:nvPr/>
        </p:nvPicPr>
        <p:blipFill>
          <a:blip r:embed="rId4"/>
          <a:stretch/>
        </p:blipFill>
        <p:spPr>
          <a:xfrm>
            <a:off x="415047" y="2156444"/>
            <a:ext cx="7257273" cy="837692"/>
          </a:xfrm>
          <a:prstGeom prst="rect">
            <a:avLst/>
          </a:prstGeom>
          <a:ln>
            <a:noFill/>
          </a:ln>
        </p:spPr>
      </p:pic>
      <p:pic>
        <p:nvPicPr>
          <p:cNvPr id="152" name="图片 5"/>
          <p:cNvPicPr/>
          <p:nvPr/>
        </p:nvPicPr>
        <p:blipFill>
          <a:blip r:embed="rId5"/>
          <a:stretch/>
        </p:blipFill>
        <p:spPr>
          <a:xfrm>
            <a:off x="625672" y="3146651"/>
            <a:ext cx="4898594" cy="647619"/>
          </a:xfrm>
          <a:prstGeom prst="rect">
            <a:avLst/>
          </a:prstGeom>
          <a:ln>
            <a:noFill/>
          </a:ln>
        </p:spPr>
      </p:pic>
      <p:pic>
        <p:nvPicPr>
          <p:cNvPr id="153" name="图片 6"/>
          <p:cNvPicPr/>
          <p:nvPr/>
        </p:nvPicPr>
        <p:blipFill>
          <a:blip r:embed="rId6"/>
          <a:stretch/>
        </p:blipFill>
        <p:spPr>
          <a:xfrm>
            <a:off x="309897" y="3947112"/>
            <a:ext cx="1813992" cy="1459837"/>
          </a:xfrm>
          <a:prstGeom prst="rect">
            <a:avLst/>
          </a:prstGeom>
          <a:ln>
            <a:noFill/>
          </a:ln>
        </p:spPr>
      </p:pic>
      <p:pic>
        <p:nvPicPr>
          <p:cNvPr id="154" name="图片 7"/>
          <p:cNvPicPr/>
          <p:nvPr/>
        </p:nvPicPr>
        <p:blipFill>
          <a:blip r:embed="rId7"/>
          <a:stretch/>
        </p:blipFill>
        <p:spPr>
          <a:xfrm>
            <a:off x="2056619" y="4457892"/>
            <a:ext cx="6237781" cy="578709"/>
          </a:xfrm>
          <a:prstGeom prst="rect">
            <a:avLst/>
          </a:prstGeom>
          <a:ln>
            <a:noFill/>
          </a:ln>
        </p:spPr>
      </p:pic>
    </p:spTree>
    <p:extLst>
      <p:ext uri="{BB962C8B-B14F-4D97-AF65-F5344CB8AC3E}">
        <p14:creationId xmlns:p14="http://schemas.microsoft.com/office/powerpoint/2010/main" val="422214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222381" y="186154"/>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56" name="CustomShape 2"/>
          <p:cNvSpPr/>
          <p:nvPr/>
        </p:nvSpPr>
        <p:spPr>
          <a:xfrm>
            <a:off x="1918162" y="165906"/>
            <a:ext cx="7039790" cy="579689"/>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（2）Sommerfeld Model</a:t>
            </a:r>
            <a:endParaRPr/>
          </a:p>
          <a:p>
            <a:pPr>
              <a:lnSpc>
                <a:spcPct val="100000"/>
              </a:lnSpc>
            </a:pPr>
            <a:endParaRPr/>
          </a:p>
        </p:txBody>
      </p:sp>
      <p:pic>
        <p:nvPicPr>
          <p:cNvPr id="157" name="图片 7"/>
          <p:cNvPicPr/>
          <p:nvPr/>
        </p:nvPicPr>
        <p:blipFill>
          <a:blip r:embed="rId2"/>
          <a:stretch/>
        </p:blipFill>
        <p:spPr>
          <a:xfrm>
            <a:off x="571138" y="881128"/>
            <a:ext cx="2349862" cy="647619"/>
          </a:xfrm>
          <a:prstGeom prst="rect">
            <a:avLst/>
          </a:prstGeom>
          <a:ln>
            <a:noFill/>
          </a:ln>
        </p:spPr>
      </p:pic>
      <p:pic>
        <p:nvPicPr>
          <p:cNvPr id="158" name="图片 8"/>
          <p:cNvPicPr/>
          <p:nvPr/>
        </p:nvPicPr>
        <p:blipFill>
          <a:blip r:embed="rId3"/>
          <a:stretch/>
        </p:blipFill>
        <p:spPr>
          <a:xfrm>
            <a:off x="3010476" y="808952"/>
            <a:ext cx="1243833" cy="906928"/>
          </a:xfrm>
          <a:prstGeom prst="rect">
            <a:avLst/>
          </a:prstGeom>
          <a:ln>
            <a:noFill/>
          </a:ln>
        </p:spPr>
      </p:pic>
      <p:pic>
        <p:nvPicPr>
          <p:cNvPr id="159" name="图片 10"/>
          <p:cNvPicPr/>
          <p:nvPr/>
        </p:nvPicPr>
        <p:blipFill>
          <a:blip r:embed="rId4"/>
          <a:stretch/>
        </p:blipFill>
        <p:spPr>
          <a:xfrm>
            <a:off x="4982191" y="808952"/>
            <a:ext cx="2954635" cy="794582"/>
          </a:xfrm>
          <a:prstGeom prst="rect">
            <a:avLst/>
          </a:prstGeom>
          <a:ln>
            <a:noFill/>
          </a:ln>
        </p:spPr>
      </p:pic>
      <p:pic>
        <p:nvPicPr>
          <p:cNvPr id="160" name="图片 11"/>
          <p:cNvPicPr/>
          <p:nvPr/>
        </p:nvPicPr>
        <p:blipFill>
          <a:blip r:embed="rId5"/>
          <a:stretch/>
        </p:blipFill>
        <p:spPr>
          <a:xfrm>
            <a:off x="2681965" y="2033974"/>
            <a:ext cx="2755765" cy="837692"/>
          </a:xfrm>
          <a:prstGeom prst="rect">
            <a:avLst/>
          </a:prstGeom>
          <a:ln>
            <a:noFill/>
          </a:ln>
        </p:spPr>
      </p:pic>
      <p:pic>
        <p:nvPicPr>
          <p:cNvPr id="161" name="图片 12"/>
          <p:cNvPicPr/>
          <p:nvPr/>
        </p:nvPicPr>
        <p:blipFill>
          <a:blip r:embed="rId6"/>
          <a:stretch/>
        </p:blipFill>
        <p:spPr>
          <a:xfrm>
            <a:off x="1627858" y="4216872"/>
            <a:ext cx="2107888" cy="768782"/>
          </a:xfrm>
          <a:prstGeom prst="rect">
            <a:avLst/>
          </a:prstGeom>
          <a:ln>
            <a:noFill/>
          </a:ln>
        </p:spPr>
      </p:pic>
      <p:sp>
        <p:nvSpPr>
          <p:cNvPr id="162" name="CustomShape 3"/>
          <p:cNvSpPr/>
          <p:nvPr/>
        </p:nvSpPr>
        <p:spPr>
          <a:xfrm>
            <a:off x="222382" y="2998055"/>
            <a:ext cx="2698292"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计算电子热容</a:t>
            </a:r>
            <a:endParaRPr/>
          </a:p>
        </p:txBody>
      </p:sp>
      <p:pic>
        <p:nvPicPr>
          <p:cNvPr id="163" name="图片 14"/>
          <p:cNvPicPr/>
          <p:nvPr/>
        </p:nvPicPr>
        <p:blipFill>
          <a:blip r:embed="rId7"/>
          <a:stretch/>
        </p:blipFill>
        <p:spPr>
          <a:xfrm>
            <a:off x="2430194" y="3333131"/>
            <a:ext cx="3421277" cy="708364"/>
          </a:xfrm>
          <a:prstGeom prst="rect">
            <a:avLst/>
          </a:prstGeom>
          <a:ln>
            <a:noFill/>
          </a:ln>
        </p:spPr>
      </p:pic>
      <p:pic>
        <p:nvPicPr>
          <p:cNvPr id="164" name="图片 15"/>
          <p:cNvPicPr/>
          <p:nvPr/>
        </p:nvPicPr>
        <p:blipFill>
          <a:blip r:embed="rId8"/>
          <a:stretch/>
        </p:blipFill>
        <p:spPr>
          <a:xfrm>
            <a:off x="4183121" y="4079379"/>
            <a:ext cx="2306431" cy="967346"/>
          </a:xfrm>
          <a:prstGeom prst="rect">
            <a:avLst/>
          </a:prstGeom>
          <a:ln>
            <a:noFill/>
          </a:ln>
        </p:spPr>
      </p:pic>
      <p:pic>
        <p:nvPicPr>
          <p:cNvPr id="165" name="图片 16"/>
          <p:cNvPicPr/>
          <p:nvPr/>
        </p:nvPicPr>
        <p:blipFill>
          <a:blip r:embed="rId9"/>
          <a:stretch/>
        </p:blipFill>
        <p:spPr>
          <a:xfrm>
            <a:off x="834991" y="5283500"/>
            <a:ext cx="7101835" cy="915746"/>
          </a:xfrm>
          <a:prstGeom prst="rect">
            <a:avLst/>
          </a:prstGeom>
          <a:ln>
            <a:noFill/>
          </a:ln>
        </p:spPr>
      </p:pic>
    </p:spTree>
    <p:extLst>
      <p:ext uri="{BB962C8B-B14F-4D97-AF65-F5344CB8AC3E}">
        <p14:creationId xmlns:p14="http://schemas.microsoft.com/office/powerpoint/2010/main" val="963195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65888" y="435012"/>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67" name="CustomShape 2"/>
          <p:cNvSpPr/>
          <p:nvPr/>
        </p:nvSpPr>
        <p:spPr>
          <a:xfrm>
            <a:off x="1861668" y="414764"/>
            <a:ext cx="7039790" cy="579689"/>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（2）Sommerfeld Model</a:t>
            </a:r>
            <a:endParaRPr/>
          </a:p>
          <a:p>
            <a:pPr>
              <a:lnSpc>
                <a:spcPct val="100000"/>
              </a:lnSpc>
            </a:pPr>
            <a:endParaRPr/>
          </a:p>
        </p:txBody>
      </p:sp>
      <p:sp>
        <p:nvSpPr>
          <p:cNvPr id="168" name="CustomShape 3"/>
          <p:cNvSpPr/>
          <p:nvPr/>
        </p:nvSpPr>
        <p:spPr>
          <a:xfrm>
            <a:off x="4329742" y="435012"/>
            <a:ext cx="2698292"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计算电子热容</a:t>
            </a:r>
            <a:endParaRPr/>
          </a:p>
        </p:txBody>
      </p:sp>
      <p:pic>
        <p:nvPicPr>
          <p:cNvPr id="169" name="图片 1"/>
          <p:cNvPicPr/>
          <p:nvPr/>
        </p:nvPicPr>
        <p:blipFill>
          <a:blip r:embed="rId2"/>
          <a:stretch/>
        </p:blipFill>
        <p:spPr>
          <a:xfrm>
            <a:off x="1187993" y="927829"/>
            <a:ext cx="2418765" cy="535274"/>
          </a:xfrm>
          <a:prstGeom prst="rect">
            <a:avLst/>
          </a:prstGeom>
          <a:ln>
            <a:noFill/>
          </a:ln>
        </p:spPr>
      </p:pic>
      <p:pic>
        <p:nvPicPr>
          <p:cNvPr id="170" name="图片 2"/>
          <p:cNvPicPr/>
          <p:nvPr/>
        </p:nvPicPr>
        <p:blipFill>
          <a:blip r:embed="rId3"/>
          <a:stretch/>
        </p:blipFill>
        <p:spPr>
          <a:xfrm>
            <a:off x="5092565" y="695300"/>
            <a:ext cx="2989250" cy="1079692"/>
          </a:xfrm>
          <a:prstGeom prst="rect">
            <a:avLst/>
          </a:prstGeom>
          <a:ln>
            <a:noFill/>
          </a:ln>
        </p:spPr>
      </p:pic>
      <p:pic>
        <p:nvPicPr>
          <p:cNvPr id="171" name="图片 3"/>
          <p:cNvPicPr/>
          <p:nvPr/>
        </p:nvPicPr>
        <p:blipFill>
          <a:blip r:embed="rId4"/>
          <a:stretch/>
        </p:blipFill>
        <p:spPr>
          <a:xfrm>
            <a:off x="644612" y="1587532"/>
            <a:ext cx="7369607" cy="1226655"/>
          </a:xfrm>
          <a:prstGeom prst="rect">
            <a:avLst/>
          </a:prstGeom>
          <a:ln>
            <a:noFill/>
          </a:ln>
        </p:spPr>
      </p:pic>
      <p:pic>
        <p:nvPicPr>
          <p:cNvPr id="172" name="图片 5"/>
          <p:cNvPicPr/>
          <p:nvPr/>
        </p:nvPicPr>
        <p:blipFill>
          <a:blip r:embed="rId5"/>
          <a:stretch/>
        </p:blipFill>
        <p:spPr>
          <a:xfrm>
            <a:off x="644612" y="3943193"/>
            <a:ext cx="7179554" cy="1883418"/>
          </a:xfrm>
          <a:prstGeom prst="rect">
            <a:avLst/>
          </a:prstGeom>
          <a:ln>
            <a:noFill/>
          </a:ln>
        </p:spPr>
      </p:pic>
      <p:sp>
        <p:nvSpPr>
          <p:cNvPr id="173" name="CustomShape 4"/>
          <p:cNvSpPr/>
          <p:nvPr/>
        </p:nvSpPr>
        <p:spPr>
          <a:xfrm>
            <a:off x="644612" y="3360891"/>
            <a:ext cx="3229591"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修正Drude理论</a:t>
            </a:r>
            <a:endParaRPr/>
          </a:p>
        </p:txBody>
      </p:sp>
    </p:spTree>
    <p:extLst>
      <p:ext uri="{BB962C8B-B14F-4D97-AF65-F5344CB8AC3E}">
        <p14:creationId xmlns:p14="http://schemas.microsoft.com/office/powerpoint/2010/main" val="296849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648" y="-27384"/>
            <a:ext cx="8229600" cy="1143000"/>
          </a:xfrm>
        </p:spPr>
        <p:txBody>
          <a:bodyPr>
            <a:normAutofit/>
          </a:bodyPr>
          <a:lstStyle/>
          <a:p>
            <a:r>
              <a:rPr lang="en-US" altLang="zh-CN" sz="3200" dirty="0" err="1" smtClean="0"/>
              <a:t>Ce</a:t>
            </a:r>
            <a:r>
              <a:rPr lang="en-US" altLang="zh-CN" sz="3200" dirty="0" smtClean="0"/>
              <a:t> </a:t>
            </a:r>
            <a:r>
              <a:rPr lang="en-US" altLang="zh-CN" sz="3200" dirty="0" err="1" smtClean="0"/>
              <a:t>Ke</a:t>
            </a:r>
            <a:r>
              <a:rPr lang="en-US" altLang="zh-CN" sz="3200" dirty="0" smtClean="0"/>
              <a:t> Form Free Electron Gas</a:t>
            </a:r>
            <a:endParaRPr lang="zh-CN" altLang="en-US" sz="3200" dirty="0"/>
          </a:p>
        </p:txBody>
      </p:sp>
      <p:pic>
        <p:nvPicPr>
          <p:cNvPr id="6" name="Picture 1" descr="C:\Documents and Settings\zxt\Application Data\Tencent\Users\1879638241\QQ\WinTemp\RichOle\BZR6R8H9(G78Z8FC9)CUP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74" y="1087229"/>
            <a:ext cx="8109215" cy="15638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zxt\Application Data\Tencent\Users\1879638241\QQ\WinTemp\RichOle\A%8[]PGAEJ6Z_)]M17(C6Y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16" y="3347789"/>
            <a:ext cx="8160996" cy="138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569" y="5580037"/>
            <a:ext cx="5208911" cy="98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742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648" y="-27384"/>
            <a:ext cx="8229600" cy="1143000"/>
          </a:xfrm>
        </p:spPr>
        <p:txBody>
          <a:bodyPr>
            <a:normAutofit/>
          </a:bodyPr>
          <a:lstStyle/>
          <a:p>
            <a:r>
              <a:rPr lang="en-US" altLang="zh-CN" sz="3200" dirty="0" err="1" smtClean="0"/>
              <a:t>Ce</a:t>
            </a:r>
            <a:r>
              <a:rPr lang="en-US" altLang="zh-CN" sz="3200" dirty="0" smtClean="0"/>
              <a:t> </a:t>
            </a:r>
            <a:r>
              <a:rPr lang="en-US" altLang="zh-CN" sz="3200" dirty="0" err="1" smtClean="0"/>
              <a:t>Ke</a:t>
            </a:r>
            <a:r>
              <a:rPr lang="en-US" altLang="zh-CN" sz="3200" dirty="0" smtClean="0"/>
              <a:t> Form Free Electron Gas</a:t>
            </a:r>
            <a:endParaRPr lang="zh-CN" altLang="en-US" sz="3200" dirty="0"/>
          </a:p>
        </p:txBody>
      </p:sp>
      <p:pic>
        <p:nvPicPr>
          <p:cNvPr id="9" name="图片 8"/>
          <p:cNvPicPr/>
          <p:nvPr/>
        </p:nvPicPr>
        <p:blipFill>
          <a:blip r:embed="rId2"/>
          <a:stretch/>
        </p:blipFill>
        <p:spPr>
          <a:xfrm>
            <a:off x="255240" y="830589"/>
            <a:ext cx="4028728" cy="5262707"/>
          </a:xfrm>
          <a:prstGeom prst="rect">
            <a:avLst/>
          </a:prstGeom>
          <a:ln>
            <a:noFill/>
          </a:ln>
        </p:spPr>
      </p:pic>
      <p:pic>
        <p:nvPicPr>
          <p:cNvPr id="10" name="图片 9"/>
          <p:cNvPicPr/>
          <p:nvPr/>
        </p:nvPicPr>
        <p:blipFill>
          <a:blip r:embed="rId3"/>
          <a:stretch/>
        </p:blipFill>
        <p:spPr>
          <a:xfrm>
            <a:off x="4211960" y="5949280"/>
            <a:ext cx="4776120" cy="683280"/>
          </a:xfrm>
          <a:prstGeom prst="rect">
            <a:avLst/>
          </a:prstGeom>
          <a:ln>
            <a:noFill/>
          </a:ln>
        </p:spPr>
      </p:pic>
    </p:spTree>
    <p:extLst>
      <p:ext uri="{BB962C8B-B14F-4D97-AF65-F5344CB8AC3E}">
        <p14:creationId xmlns:p14="http://schemas.microsoft.com/office/powerpoint/2010/main" val="396132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0808" y="-27384"/>
            <a:ext cx="8229600" cy="1143000"/>
          </a:xfrm>
        </p:spPr>
        <p:txBody>
          <a:bodyPr>
            <a:normAutofit/>
          </a:bodyPr>
          <a:lstStyle/>
          <a:p>
            <a:r>
              <a:rPr lang="en-US" altLang="zh-CN" sz="3200" dirty="0" err="1" smtClean="0"/>
              <a:t>Ce</a:t>
            </a:r>
            <a:r>
              <a:rPr lang="en-US" altLang="zh-CN" sz="3200" dirty="0" smtClean="0"/>
              <a:t> From DFT</a:t>
            </a:r>
            <a:endParaRPr lang="zh-CN" altLang="en-US" sz="3200" dirty="0"/>
          </a:p>
        </p:txBody>
      </p:sp>
      <p:pic>
        <p:nvPicPr>
          <p:cNvPr id="5" name="图片 2"/>
          <p:cNvPicPr/>
          <p:nvPr/>
        </p:nvPicPr>
        <p:blipFill>
          <a:blip r:embed="rId2"/>
          <a:stretch/>
        </p:blipFill>
        <p:spPr>
          <a:xfrm>
            <a:off x="5096160" y="6334880"/>
            <a:ext cx="3590640" cy="323640"/>
          </a:xfrm>
          <a:prstGeom prst="rect">
            <a:avLst/>
          </a:prstGeom>
          <a:ln>
            <a:noFill/>
          </a:ln>
        </p:spPr>
      </p:pic>
      <p:pic>
        <p:nvPicPr>
          <p:cNvPr id="6" name="图片 3"/>
          <p:cNvPicPr/>
          <p:nvPr/>
        </p:nvPicPr>
        <p:blipFill>
          <a:blip r:embed="rId3"/>
          <a:stretch/>
        </p:blipFill>
        <p:spPr>
          <a:xfrm>
            <a:off x="1967040" y="1020920"/>
            <a:ext cx="5524200" cy="1952280"/>
          </a:xfrm>
          <a:prstGeom prst="rect">
            <a:avLst/>
          </a:prstGeom>
          <a:ln>
            <a:noFill/>
          </a:ln>
        </p:spPr>
      </p:pic>
      <p:pic>
        <p:nvPicPr>
          <p:cNvPr id="7" name="图片 8"/>
          <p:cNvPicPr/>
          <p:nvPr/>
        </p:nvPicPr>
        <p:blipFill>
          <a:blip r:embed="rId4"/>
          <a:stretch/>
        </p:blipFill>
        <p:spPr>
          <a:xfrm>
            <a:off x="2011680" y="3068960"/>
            <a:ext cx="5400360" cy="2819160"/>
          </a:xfrm>
          <a:prstGeom prst="rect">
            <a:avLst/>
          </a:prstGeom>
          <a:ln>
            <a:noFill/>
          </a:ln>
        </p:spPr>
      </p:pic>
    </p:spTree>
    <p:extLst>
      <p:ext uri="{BB962C8B-B14F-4D97-AF65-F5344CB8AC3E}">
        <p14:creationId xmlns:p14="http://schemas.microsoft.com/office/powerpoint/2010/main" val="404970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0808" y="-27384"/>
            <a:ext cx="8229600" cy="1143000"/>
          </a:xfrm>
        </p:spPr>
        <p:txBody>
          <a:bodyPr>
            <a:normAutofit/>
          </a:bodyPr>
          <a:lstStyle/>
          <a:p>
            <a:r>
              <a:rPr lang="en-US" altLang="zh-CN" sz="3200" dirty="0" err="1" smtClean="0"/>
              <a:t>Ce</a:t>
            </a:r>
            <a:r>
              <a:rPr lang="en-US" altLang="zh-CN" sz="3200" dirty="0" smtClean="0"/>
              <a:t> From DFT</a:t>
            </a:r>
            <a:endParaRPr lang="zh-CN" altLang="en-US" sz="3200" dirty="0"/>
          </a:p>
        </p:txBody>
      </p:sp>
      <p:pic>
        <p:nvPicPr>
          <p:cNvPr id="8" name="图片 1"/>
          <p:cNvPicPr/>
          <p:nvPr/>
        </p:nvPicPr>
        <p:blipFill>
          <a:blip r:embed="rId2"/>
          <a:stretch/>
        </p:blipFill>
        <p:spPr>
          <a:xfrm>
            <a:off x="107504" y="1011920"/>
            <a:ext cx="5295600" cy="2057040"/>
          </a:xfrm>
          <a:prstGeom prst="rect">
            <a:avLst/>
          </a:prstGeom>
          <a:ln>
            <a:noFill/>
          </a:ln>
        </p:spPr>
      </p:pic>
      <p:pic>
        <p:nvPicPr>
          <p:cNvPr id="9" name="图片 5"/>
          <p:cNvPicPr/>
          <p:nvPr/>
        </p:nvPicPr>
        <p:blipFill>
          <a:blip r:embed="rId3"/>
          <a:stretch/>
        </p:blipFill>
        <p:spPr>
          <a:xfrm>
            <a:off x="2767701" y="5229200"/>
            <a:ext cx="6046920" cy="1347840"/>
          </a:xfrm>
          <a:prstGeom prst="rect">
            <a:avLst/>
          </a:prstGeom>
          <a:ln>
            <a:noFill/>
          </a:ln>
        </p:spPr>
      </p:pic>
      <p:pic>
        <p:nvPicPr>
          <p:cNvPr id="10" name="图片 3"/>
          <p:cNvPicPr/>
          <p:nvPr/>
        </p:nvPicPr>
        <p:blipFill>
          <a:blip r:embed="rId4"/>
          <a:stretch/>
        </p:blipFill>
        <p:spPr>
          <a:xfrm>
            <a:off x="3322710" y="3068960"/>
            <a:ext cx="5362200" cy="1800000"/>
          </a:xfrm>
          <a:prstGeom prst="rect">
            <a:avLst/>
          </a:prstGeom>
          <a:ln>
            <a:noFill/>
          </a:ln>
        </p:spPr>
      </p:pic>
    </p:spTree>
    <p:extLst>
      <p:ext uri="{BB962C8B-B14F-4D97-AF65-F5344CB8AC3E}">
        <p14:creationId xmlns:p14="http://schemas.microsoft.com/office/powerpoint/2010/main" val="143159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218880" y="-91440"/>
            <a:ext cx="9071640" cy="1262160"/>
          </a:xfrm>
          <a:prstGeom prst="rect">
            <a:avLst/>
          </a:prstGeom>
          <a:noFill/>
          <a:ln>
            <a:noFill/>
          </a:ln>
        </p:spPr>
        <p:txBody>
          <a:bodyPr lIns="0" tIns="0" rIns="0" bIns="0" anchor="ctr"/>
          <a:lstStyle/>
          <a:p>
            <a:r>
              <a:rPr lang="en-US" sz="3200" dirty="0">
                <a:latin typeface="Arial"/>
              </a:rPr>
              <a:t>g crystal</a:t>
            </a:r>
            <a:endParaRPr sz="3200" dirty="0"/>
          </a:p>
        </p:txBody>
      </p:sp>
      <p:pic>
        <p:nvPicPr>
          <p:cNvPr id="11" name="图片 10"/>
          <p:cNvPicPr/>
          <p:nvPr/>
        </p:nvPicPr>
        <p:blipFill>
          <a:blip r:embed="rId2"/>
          <a:stretch/>
        </p:blipFill>
        <p:spPr>
          <a:xfrm>
            <a:off x="107504" y="908720"/>
            <a:ext cx="4647196" cy="720080"/>
          </a:xfrm>
          <a:prstGeom prst="rect">
            <a:avLst/>
          </a:prstGeom>
          <a:ln>
            <a:noFill/>
          </a:ln>
        </p:spPr>
      </p:pic>
      <p:pic>
        <p:nvPicPr>
          <p:cNvPr id="12" name="图片 11"/>
          <p:cNvPicPr/>
          <p:nvPr/>
        </p:nvPicPr>
        <p:blipFill>
          <a:blip r:embed="rId3"/>
          <a:stretch/>
        </p:blipFill>
        <p:spPr>
          <a:xfrm>
            <a:off x="126424" y="1988840"/>
            <a:ext cx="4628276" cy="4774648"/>
          </a:xfrm>
          <a:prstGeom prst="rect">
            <a:avLst/>
          </a:prstGeom>
          <a:ln>
            <a:noFill/>
          </a:ln>
        </p:spPr>
      </p:pic>
      <p:pic>
        <p:nvPicPr>
          <p:cNvPr id="13" name="图片 12"/>
          <p:cNvPicPr/>
          <p:nvPr/>
        </p:nvPicPr>
        <p:blipFill>
          <a:blip r:embed="rId4"/>
          <a:stretch/>
        </p:blipFill>
        <p:spPr>
          <a:xfrm>
            <a:off x="4828476" y="5661248"/>
            <a:ext cx="4138920" cy="751680"/>
          </a:xfrm>
          <a:prstGeom prst="rect">
            <a:avLst/>
          </a:prstGeom>
          <a:ln>
            <a:noFill/>
          </a:ln>
        </p:spPr>
      </p:pic>
      <p:pic>
        <p:nvPicPr>
          <p:cNvPr id="14" name="图片 13"/>
          <p:cNvPicPr/>
          <p:nvPr/>
        </p:nvPicPr>
        <p:blipFill>
          <a:blip r:embed="rId5"/>
          <a:stretch/>
        </p:blipFill>
        <p:spPr>
          <a:xfrm>
            <a:off x="4754700" y="838460"/>
            <a:ext cx="4286472" cy="2086484"/>
          </a:xfrm>
          <a:prstGeom prst="rect">
            <a:avLst/>
          </a:prstGeom>
          <a:ln>
            <a:noFill/>
          </a:ln>
        </p:spPr>
      </p:pic>
    </p:spTree>
    <p:extLst>
      <p:ext uri="{BB962C8B-B14F-4D97-AF65-F5344CB8AC3E}">
        <p14:creationId xmlns:p14="http://schemas.microsoft.com/office/powerpoint/2010/main" val="113994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91440" y="-182880"/>
            <a:ext cx="9071640" cy="1262160"/>
          </a:xfrm>
          <a:prstGeom prst="rect">
            <a:avLst/>
          </a:prstGeom>
          <a:noFill/>
          <a:ln>
            <a:noFill/>
          </a:ln>
        </p:spPr>
        <p:txBody>
          <a:bodyPr lIns="0" tIns="0" rIns="0" bIns="0" anchor="ctr"/>
          <a:lstStyle/>
          <a:p>
            <a:r>
              <a:rPr lang="en-US" sz="3200" dirty="0" smtClean="0">
                <a:latin typeface="Arial"/>
              </a:rPr>
              <a:t>g crystal</a:t>
            </a:r>
            <a:endParaRPr sz="3200" dirty="0"/>
          </a:p>
        </p:txBody>
      </p:sp>
      <p:pic>
        <p:nvPicPr>
          <p:cNvPr id="5" name="Picture 1" descr="C:\Documents and Settings\zxt\Application Data\Tencent\Users\1879638241\QQ\WinTemp\RichOle\%G97HVR79MN%%0}_5DMN$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08" y="817348"/>
            <a:ext cx="6552629" cy="47084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5772690"/>
            <a:ext cx="5069457" cy="9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70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504000" y="301320"/>
            <a:ext cx="9071640" cy="1262160"/>
          </a:xfrm>
          <a:prstGeom prst="rect">
            <a:avLst/>
          </a:prstGeom>
          <a:noFill/>
          <a:ln>
            <a:noFill/>
          </a:ln>
        </p:spPr>
        <p:txBody>
          <a:bodyPr lIns="0" tIns="0" rIns="0" bIns="0" anchor="ctr"/>
          <a:lstStyle/>
          <a:p>
            <a:r>
              <a:rPr lang="en-US" sz="4400">
                <a:latin typeface="Arial"/>
              </a:rPr>
              <a:t>Model</a:t>
            </a:r>
            <a:endParaRPr/>
          </a:p>
        </p:txBody>
      </p:sp>
      <p:sp>
        <p:nvSpPr>
          <p:cNvPr id="5" name="TextShape 2"/>
          <p:cNvSpPr txBox="1"/>
          <p:nvPr/>
        </p:nvSpPr>
        <p:spPr>
          <a:xfrm>
            <a:off x="504000" y="1371600"/>
            <a:ext cx="9071640" cy="2651760"/>
          </a:xfrm>
          <a:prstGeom prst="rect">
            <a:avLst/>
          </a:prstGeom>
          <a:noFill/>
          <a:ln>
            <a:noFill/>
          </a:ln>
        </p:spPr>
        <p:txBody>
          <a:bodyPr lIns="0" tIns="0" rIns="0" bIns="0"/>
          <a:lstStyle/>
          <a:p>
            <a:pPr>
              <a:lnSpc>
                <a:spcPct val="100000"/>
              </a:lnSpc>
            </a:pPr>
            <a:r>
              <a:rPr lang="en-US" sz="3200" strike="noStrike" dirty="0">
                <a:solidFill>
                  <a:srgbClr val="000000"/>
                </a:solidFill>
                <a:latin typeface="Arial"/>
              </a:rPr>
              <a:t>1.Thermal spike model</a:t>
            </a:r>
            <a:endParaRPr dirty="0"/>
          </a:p>
          <a:p>
            <a:pPr>
              <a:lnSpc>
                <a:spcPct val="100000"/>
              </a:lnSpc>
            </a:pPr>
            <a:r>
              <a:rPr lang="en-US" sz="3200" strike="noStrike" dirty="0">
                <a:solidFill>
                  <a:srgbClr val="000000"/>
                </a:solidFill>
                <a:latin typeface="Arial"/>
              </a:rPr>
              <a:t>2.Coulomb explosion model</a:t>
            </a:r>
            <a:endParaRPr dirty="0"/>
          </a:p>
          <a:p>
            <a:pPr>
              <a:lnSpc>
                <a:spcPct val="100000"/>
              </a:lnSpc>
            </a:pPr>
            <a:r>
              <a:rPr lang="en-US" sz="3200" strike="noStrike" dirty="0">
                <a:solidFill>
                  <a:srgbClr val="000000"/>
                </a:solidFill>
                <a:latin typeface="Arial"/>
              </a:rPr>
              <a:t>3.Bond weakening model</a:t>
            </a:r>
            <a:endParaRPr dirty="0"/>
          </a:p>
          <a:p>
            <a:pPr>
              <a:lnSpc>
                <a:spcPct val="100000"/>
              </a:lnSpc>
            </a:pPr>
            <a:r>
              <a:rPr lang="en-US" sz="3200" strike="noStrike" dirty="0">
                <a:solidFill>
                  <a:srgbClr val="000000"/>
                </a:solidFill>
                <a:latin typeface="Arial"/>
              </a:rPr>
              <a:t>4.Excition self-trapping model</a:t>
            </a:r>
            <a:endParaRPr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5013176"/>
            <a:ext cx="5443537"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9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91440" y="-182880"/>
            <a:ext cx="9071640" cy="1262160"/>
          </a:xfrm>
          <a:prstGeom prst="rect">
            <a:avLst/>
          </a:prstGeom>
          <a:noFill/>
          <a:ln>
            <a:noFill/>
          </a:ln>
        </p:spPr>
        <p:txBody>
          <a:bodyPr lIns="0" tIns="0" rIns="0" bIns="0" anchor="ctr"/>
          <a:lstStyle/>
          <a:p>
            <a:r>
              <a:rPr lang="en-US" sz="3200" dirty="0" smtClean="0">
                <a:latin typeface="Arial"/>
              </a:rPr>
              <a:t>g</a:t>
            </a:r>
            <a:endParaRPr sz="3200" dirty="0"/>
          </a:p>
        </p:txBody>
      </p:sp>
      <p:pic>
        <p:nvPicPr>
          <p:cNvPr id="8" name="图片 7"/>
          <p:cNvPicPr/>
          <p:nvPr/>
        </p:nvPicPr>
        <p:blipFill>
          <a:blip r:embed="rId2"/>
          <a:stretch/>
        </p:blipFill>
        <p:spPr>
          <a:xfrm>
            <a:off x="1244677" y="1046457"/>
            <a:ext cx="5303520" cy="2377440"/>
          </a:xfrm>
          <a:prstGeom prst="rect">
            <a:avLst/>
          </a:prstGeom>
          <a:ln>
            <a:noFill/>
          </a:ln>
        </p:spPr>
      </p:pic>
    </p:spTree>
    <p:extLst>
      <p:ext uri="{BB962C8B-B14F-4D97-AF65-F5344CB8AC3E}">
        <p14:creationId xmlns:p14="http://schemas.microsoft.com/office/powerpoint/2010/main" val="2319534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91440" y="-182880"/>
            <a:ext cx="9071640" cy="1262160"/>
          </a:xfrm>
          <a:prstGeom prst="rect">
            <a:avLst/>
          </a:prstGeom>
          <a:noFill/>
          <a:ln>
            <a:noFill/>
          </a:ln>
        </p:spPr>
        <p:txBody>
          <a:bodyPr lIns="0" tIns="0" rIns="0" bIns="0" anchor="ctr"/>
          <a:lstStyle/>
          <a:p>
            <a:r>
              <a:rPr lang="en-US" sz="3200" dirty="0">
                <a:latin typeface="Arial"/>
              </a:rPr>
              <a:t>A</a:t>
            </a:r>
            <a:r>
              <a:rPr lang="en-US" sz="3200" dirty="0" smtClean="0">
                <a:latin typeface="Arial"/>
              </a:rPr>
              <a:t>(</a:t>
            </a:r>
            <a:r>
              <a:rPr lang="en-US" sz="3200" dirty="0" err="1" smtClean="0">
                <a:latin typeface="Arial"/>
              </a:rPr>
              <a:t>r,t</a:t>
            </a:r>
            <a:r>
              <a:rPr lang="en-US" sz="3200" dirty="0" smtClean="0">
                <a:latin typeface="Arial"/>
              </a:rPr>
              <a:t>)</a:t>
            </a:r>
            <a:endParaRPr sz="3200" dirty="0"/>
          </a:p>
        </p:txBody>
      </p:sp>
      <p:pic>
        <p:nvPicPr>
          <p:cNvPr id="5" name="Picture 1" descr="C:\Documents and Settings\zxt\Application Data\Tencent\Users\1879638241\QQ\WinTemp\RichOle\636FA0Z]ZC_7%(Y~{XG6K`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1079281"/>
            <a:ext cx="3839573" cy="1108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zxt\Application Data\Tencent\Users\1879638241\QQ\WinTemp\RichOle\LHK7`[@Z%IQJ0M8457EZ]L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7" y="2371124"/>
            <a:ext cx="3832132" cy="2961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Documents and Settings\zxt\Application Data\Tencent\Users\1879638241\QQ\WinTemp\RichOle\TQSN3ULAT7MBAK[6KAQ~SL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260" y="836712"/>
            <a:ext cx="3794927" cy="25150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Documents and Settings\zxt\Application Data\Tencent\Users\1879638241\QQ\WinTemp\RichOle\$6IBZ5Y_68MEH8369_(GEB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 y="5877272"/>
            <a:ext cx="3656472" cy="573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Documents and Settings\zxt\Application Data\Tencent\Users\1879638241\QQ\WinTemp\RichOle\HYA_G05DCRGDBY0@QA($%8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4171384"/>
            <a:ext cx="3828407" cy="327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87416" y="5149820"/>
            <a:ext cx="4553990" cy="369332"/>
          </a:xfrm>
          <a:prstGeom prst="rect">
            <a:avLst/>
          </a:prstGeom>
          <a:noFill/>
        </p:spPr>
        <p:txBody>
          <a:bodyPr wrap="square" rtlCol="0">
            <a:spAutoFit/>
          </a:bodyPr>
          <a:lstStyle/>
          <a:p>
            <a:r>
              <a:rPr lang="zh-CN" altLang="en-US" dirty="0" smtClean="0"/>
              <a:t>注：左右热源含义不同</a:t>
            </a:r>
            <a:endParaRPr lang="zh-CN" altLang="en-US" dirty="0"/>
          </a:p>
        </p:txBody>
      </p:sp>
    </p:spTree>
    <p:extLst>
      <p:ext uri="{BB962C8B-B14F-4D97-AF65-F5344CB8AC3E}">
        <p14:creationId xmlns:p14="http://schemas.microsoft.com/office/powerpoint/2010/main" val="121512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91440" y="-182880"/>
            <a:ext cx="9071640" cy="1262160"/>
          </a:xfrm>
          <a:prstGeom prst="rect">
            <a:avLst/>
          </a:prstGeom>
          <a:noFill/>
          <a:ln>
            <a:noFill/>
          </a:ln>
        </p:spPr>
        <p:txBody>
          <a:bodyPr lIns="0" tIns="0" rIns="0" bIns="0" anchor="ctr"/>
          <a:lstStyle/>
          <a:p>
            <a:r>
              <a:rPr lang="en-US" sz="3200" dirty="0">
                <a:latin typeface="Arial"/>
              </a:rPr>
              <a:t>A</a:t>
            </a:r>
            <a:r>
              <a:rPr lang="en-US" sz="3200" dirty="0" smtClean="0">
                <a:latin typeface="Arial"/>
              </a:rPr>
              <a:t>(</a:t>
            </a:r>
            <a:r>
              <a:rPr lang="en-US" sz="3200" dirty="0" err="1" smtClean="0">
                <a:latin typeface="Arial"/>
              </a:rPr>
              <a:t>r,t</a:t>
            </a:r>
            <a:r>
              <a:rPr lang="en-US" sz="3200" dirty="0" smtClean="0">
                <a:latin typeface="Arial"/>
              </a:rPr>
              <a:t>)</a:t>
            </a:r>
            <a:endParaRPr sz="3200" dirty="0"/>
          </a:p>
        </p:txBody>
      </p:sp>
      <p:pic>
        <p:nvPicPr>
          <p:cNvPr id="11" name="Picture 2" descr="C:\Documents and Settings\zxt\Application Data\Tencent\Users\1879638241\QQ\WinTemp\RichOle\ZVQ2QW05$X]%@XX5@F9P)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1092933"/>
            <a:ext cx="3785151" cy="26110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73" y="5003972"/>
            <a:ext cx="3868388" cy="55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ocuments and Settings\zxt\Application Data\Tencent\Users\1879638241\QQ\WinTemp\RichOle\$FY61EXXFP[%C]I377])M~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057576"/>
            <a:ext cx="4947301" cy="22057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Documents and Settings\zxt\Application Data\Tencent\Users\1879638241\QQ\WinTemp\RichOle\`[4GL]ERDTGQ02]DG[GJ1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3940511"/>
            <a:ext cx="4657338" cy="83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5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91440" y="-182880"/>
            <a:ext cx="9071640" cy="1262160"/>
          </a:xfrm>
          <a:prstGeom prst="rect">
            <a:avLst/>
          </a:prstGeom>
          <a:noFill/>
          <a:ln>
            <a:noFill/>
          </a:ln>
        </p:spPr>
        <p:txBody>
          <a:bodyPr lIns="0" tIns="0" rIns="0" bIns="0" anchor="ctr"/>
          <a:lstStyle/>
          <a:p>
            <a:r>
              <a:rPr lang="en-US" sz="3200" dirty="0">
                <a:latin typeface="Arial"/>
              </a:rPr>
              <a:t>A</a:t>
            </a:r>
            <a:r>
              <a:rPr lang="en-US" sz="3200" dirty="0" smtClean="0">
                <a:latin typeface="Arial"/>
              </a:rPr>
              <a:t>(</a:t>
            </a:r>
            <a:r>
              <a:rPr lang="en-US" sz="3200" dirty="0" err="1" smtClean="0">
                <a:latin typeface="Arial"/>
              </a:rPr>
              <a:t>r,t</a:t>
            </a:r>
            <a:r>
              <a:rPr lang="en-US" sz="3200" dirty="0" smtClean="0">
                <a:latin typeface="Arial"/>
              </a:rPr>
              <a:t>)</a:t>
            </a:r>
            <a:endParaRPr sz="3200" dirty="0"/>
          </a:p>
        </p:txBody>
      </p:sp>
      <p:pic>
        <p:nvPicPr>
          <p:cNvPr id="7" name="Picture 1" descr="C:\Documents and Settings\zxt\Application Data\Tencent\Users\1879638241\QQ\WinTemp\RichOle\AB74@}H1]%DQ9KO6G9I]))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29502"/>
            <a:ext cx="6480720" cy="120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181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4000" dirty="0">
                <a:latin typeface="Arial"/>
              </a:rPr>
              <a:t>MD Simulation</a:t>
            </a:r>
            <a:endParaRPr dirty="0"/>
          </a:p>
        </p:txBody>
      </p:sp>
      <p:pic>
        <p:nvPicPr>
          <p:cNvPr id="9217" name="Picture 1" descr="C:\Documents and Settings\zxt\Application Data\Tencent\Users\1879638241\QQ\WinTemp\RichOle\{9{[RP9%H``(@5)2TFP{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318" y="5519379"/>
            <a:ext cx="4304437" cy="116348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Documents and Settings\zxt\Application Data\Tencent\Users\1879638241\QQ\WinTemp\RichOle\SI2LWA$E42MZ11ZSBH1Z9Z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7" y="750701"/>
            <a:ext cx="3654720" cy="178866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5" y="2539368"/>
            <a:ext cx="3660692" cy="1195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C:\Documents and Settings\zxt\Application Data\Tencent\Users\1879638241\QQ\WinTemp\RichOle\VSL]GLD3)QZS183H~1V`H{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17" y="3760819"/>
            <a:ext cx="3654720" cy="36005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001" y="554728"/>
            <a:ext cx="4579200" cy="44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938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4000" dirty="0">
                <a:latin typeface="Arial"/>
              </a:rPr>
              <a:t>MD Simulation</a:t>
            </a:r>
            <a:endParaRPr dirty="0"/>
          </a:p>
        </p:txBody>
      </p:sp>
      <p:pic>
        <p:nvPicPr>
          <p:cNvPr id="10241" name="Picture 1" descr="C:\Documents and Settings\zxt\Application Data\Tencent\Users\1879638241\QQ\WinTemp\RichOle\`~T$4`J}T~AG8{1`MRZS~S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5780676"/>
            <a:ext cx="4325918" cy="86931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Documents and Settings\zxt\Application Data\Tencent\Users\1879638241\QQ\WinTemp\RichOle\0RAZNP~PI4_7P06A6HGAJ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71" y="2906405"/>
            <a:ext cx="4475520" cy="271324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Documents and Settings\zxt\Application Data\Tencent\Users\1879638241\QQ\WinTemp\RichOle\`J1_CU6~RBGIO~T9PRT902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71" y="979104"/>
            <a:ext cx="4406400" cy="23416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Documents and Settings\zxt\Application Data\Tencent\Users\1879638241\QQ\WinTemp\RichOle\WPV~5U%R0([ME]PD@WZ@]C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91" y="3619280"/>
            <a:ext cx="4570560" cy="1287495"/>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Documents and Settings\zxt\Application Data\Tencent\Users\1879638241\QQ\WinTemp\RichOle\U_1W~)1STHWQ_U)5{U4$QO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872" y="170738"/>
            <a:ext cx="3898046" cy="273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75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4000" dirty="0">
                <a:latin typeface="Arial"/>
              </a:rPr>
              <a:t>MD Simulation</a:t>
            </a:r>
            <a:endParaRPr dirty="0"/>
          </a:p>
        </p:txBody>
      </p:sp>
      <p:pic>
        <p:nvPicPr>
          <p:cNvPr id="11265" name="Picture 1" descr="C:\Documents and Settings\zxt\Application Data\Tencent\Users\1879638241\QQ\WinTemp\RichOle\LX5E$D29)HXMPCGU@T4L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57" y="6062004"/>
            <a:ext cx="3728160" cy="69559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Documents and Settings\zxt\Application Data\Tencent\Users\1879638241\QQ\WinTemp\RichOle\AORU1_H9`8Y_`XZDZ{`A_V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2" y="816025"/>
            <a:ext cx="4380808" cy="718568"/>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Documents and Settings\zxt\Application Data\Tencent\Users\1879638241\QQ\WinTemp\RichOle\TFZ$0D6AY35IP[T~8B~L{`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63" y="1665242"/>
            <a:ext cx="3481920" cy="18059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Documents and Settings\zxt\Application Data\Tencent\Users\1879638241\QQ\WinTemp\RichOle\3G45ZOC4DN13(`TNNP58M(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962" y="3690297"/>
            <a:ext cx="3947043" cy="2221028"/>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Documents and Settings\zxt\Application Data\Tencent\Users\1879638241\QQ\WinTemp\RichOle\VSWVS%%O9@Z~EJ8M]]{L8F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737" y="97458"/>
            <a:ext cx="4674249" cy="6615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736" y="816026"/>
            <a:ext cx="4460281" cy="59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descr="C:\Documents and Settings\zxt\Application Data\Tencent\Users\1879638241\QQ\WinTemp\RichOle\[}XRWB%2X]%`MV)[J(YG~IJ.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8951" y="1534594"/>
            <a:ext cx="4489067" cy="152790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C:\Documents and Settings\zxt\Application Data\Tencent\Users\1879638241\QQ\WinTemp\RichOle\[T4E$ALJBQ%PNC)~J([Q@A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6517" y="3174299"/>
            <a:ext cx="4302720" cy="348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54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4000" dirty="0">
                <a:latin typeface="Arial"/>
              </a:rPr>
              <a:t>MD Simulation</a:t>
            </a:r>
            <a:endParaRPr dirty="0"/>
          </a:p>
        </p:txBody>
      </p:sp>
      <p:pic>
        <p:nvPicPr>
          <p:cNvPr id="12289" name="Picture 1" descr="C:\Documents and Settings\zxt\Application Data\Tencent\Users\1879638241\QQ\WinTemp\RichOle\8W7XTR5QJ95E44BXH2JFE@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8" y="6167539"/>
            <a:ext cx="6317945" cy="64307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Documents and Settings\zxt\Application Data\Tencent\Users\1879638241\QQ\WinTemp\RichOle\3907P$Z{CG7B{EQ4IFC]BX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6025"/>
            <a:ext cx="4708800" cy="207381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Documents and Settings\zxt\Application Data\Tencent\Users\1879638241\QQ\WinTemp\RichOle\BZMDP)65D]48LP)KW}RD4H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4" y="3167702"/>
            <a:ext cx="4596480" cy="88137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4" y="4183297"/>
            <a:ext cx="4648320" cy="147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descr="C:\Documents and Settings\zxt\Application Data\Tencent\Users\1879638241\QQ\WinTemp\RichOle\)N(QFV1[{}S4XQSY@@W7O$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7064" y="97458"/>
            <a:ext cx="3887302" cy="450038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Documents and Settings\zxt\Application Data\Tencent\Users\1879638241\QQ\WinTemp\RichOle\%BGHEGY[116B7HQ%0VVW_9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7063" y="4848861"/>
            <a:ext cx="4038647" cy="127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58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4000" dirty="0">
                <a:latin typeface="Arial"/>
              </a:rPr>
              <a:t>MD Simulation</a:t>
            </a:r>
            <a:endParaRPr dirty="0"/>
          </a:p>
        </p:txBody>
      </p:sp>
      <p:pic>
        <p:nvPicPr>
          <p:cNvPr id="13313" name="Picture 1" descr="C:\Documents and Settings\zxt\Application Data\Tencent\Users\1879638241\QQ\WinTemp\RichOle\6R676TZWK7QZTTA@`O1N]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10" y="5585435"/>
            <a:ext cx="4376272" cy="7581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915" y="1077323"/>
            <a:ext cx="4484160" cy="93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50701"/>
            <a:ext cx="4371376" cy="462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377" y="228106"/>
            <a:ext cx="4630662" cy="75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1794" y="2050212"/>
            <a:ext cx="3542400" cy="457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64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3200" dirty="0">
                <a:latin typeface="Arial"/>
              </a:rPr>
              <a:t>Our Project</a:t>
            </a:r>
            <a:endParaRPr sz="3200" dirty="0"/>
          </a:p>
        </p:txBody>
      </p:sp>
      <p:pic>
        <p:nvPicPr>
          <p:cNvPr id="14337" name="Picture 1" descr="C:\Documents and Settings\zxt\Application Data\Tencent\Users\1879638241\QQ\WinTemp\RichOle\$[@@5O8R(OU]9)820@$W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0" y="1059291"/>
            <a:ext cx="8069760" cy="15208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Documents and Settings\zxt\Application Data\Tencent\Users\1879638241\QQ\WinTemp\RichOle\L8CWK~YHO897I6HI$4L`O(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252" y="3690297"/>
            <a:ext cx="5080320" cy="208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51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836712"/>
            <a:ext cx="4464496" cy="288032"/>
          </a:xfrm>
        </p:spPr>
        <p:txBody>
          <a:bodyPr>
            <a:normAutofit fontScale="90000"/>
          </a:bodyPr>
          <a:lstStyle/>
          <a:p>
            <a:r>
              <a:rPr lang="en-US" altLang="zh-CN" sz="3100" strike="noStrike" dirty="0" smtClean="0">
                <a:solidFill>
                  <a:srgbClr val="000000"/>
                </a:solidFill>
                <a:latin typeface="Arial"/>
              </a:rPr>
              <a:t>Coulomb explosion model</a:t>
            </a:r>
            <a:r>
              <a:rPr lang="en-US" altLang="zh-CN" dirty="0" smtClean="0"/>
              <a:t/>
            </a:r>
            <a:br>
              <a:rPr lang="en-US" altLang="zh-CN" dirty="0" smtClean="0"/>
            </a:br>
            <a:endParaRPr lang="zh-CN" altLang="en-US" dirty="0"/>
          </a:p>
        </p:txBody>
      </p:sp>
      <p:sp>
        <p:nvSpPr>
          <p:cNvPr id="4" name="TextBox 3"/>
          <p:cNvSpPr txBox="1"/>
          <p:nvPr/>
        </p:nvSpPr>
        <p:spPr>
          <a:xfrm>
            <a:off x="305272" y="908720"/>
            <a:ext cx="8568952" cy="646331"/>
          </a:xfrm>
          <a:prstGeom prst="rect">
            <a:avLst/>
          </a:prstGeom>
          <a:noFill/>
        </p:spPr>
        <p:txBody>
          <a:bodyPr wrap="square" rtlCol="0">
            <a:spAutoFit/>
          </a:bodyPr>
          <a:lstStyle/>
          <a:p>
            <a:r>
              <a:rPr lang="en-US" altLang="zh-CN" dirty="0" smtClean="0"/>
              <a:t>The electrons are excited away from the track core. This leads to charge separation and to high electric fields, hence the proposal of a Coulomb explosion .</a:t>
            </a:r>
            <a:endParaRPr lang="zh-CN" altLang="en-US" dirty="0"/>
          </a:p>
        </p:txBody>
      </p:sp>
      <p:sp>
        <p:nvSpPr>
          <p:cNvPr id="5" name="标题 1"/>
          <p:cNvSpPr txBox="1">
            <a:spLocks/>
          </p:cNvSpPr>
          <p:nvPr/>
        </p:nvSpPr>
        <p:spPr>
          <a:xfrm>
            <a:off x="-36512" y="3068960"/>
            <a:ext cx="4464496" cy="288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smtClean="0">
                <a:solidFill>
                  <a:srgbClr val="000000"/>
                </a:solidFill>
                <a:latin typeface="Arial"/>
              </a:rPr>
              <a:t>Thermal spike model</a:t>
            </a:r>
            <a:endParaRPr lang="zh-CN" altLang="en-US" sz="2800" dirty="0"/>
          </a:p>
        </p:txBody>
      </p:sp>
      <p:sp>
        <p:nvSpPr>
          <p:cNvPr id="6" name="TextBox 5"/>
          <p:cNvSpPr txBox="1"/>
          <p:nvPr/>
        </p:nvSpPr>
        <p:spPr>
          <a:xfrm>
            <a:off x="323528" y="3502749"/>
            <a:ext cx="8568952" cy="923330"/>
          </a:xfrm>
          <a:prstGeom prst="rect">
            <a:avLst/>
          </a:prstGeom>
          <a:noFill/>
        </p:spPr>
        <p:txBody>
          <a:bodyPr wrap="square" rtlCol="0">
            <a:spAutoFit/>
          </a:bodyPr>
          <a:lstStyle/>
          <a:p>
            <a:r>
              <a:rPr lang="en-US" altLang="zh-CN" dirty="0" smtClean="0"/>
              <a:t>The excited electrons lose energy to the lattice through electron-ion interactions, resulting in a cooling of the electrons and an increase in the lattice temperature. At last the atoms return to the temperature of the surrounding lattice via the process of heat conduction. </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402" y="5245496"/>
            <a:ext cx="5443537"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89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3200" dirty="0">
                <a:latin typeface="Arial"/>
              </a:rPr>
              <a:t>Our Project</a:t>
            </a:r>
            <a:endParaRPr sz="3200" dirty="0"/>
          </a:p>
        </p:txBody>
      </p:sp>
      <p:pic>
        <p:nvPicPr>
          <p:cNvPr id="15361" name="Picture 1" descr="C:\Documents and Settings\zxt\Application Data\Tencent\Users\1879638241\QQ\WinTemp\RichOle\Y{`PD}4(OR]GW@KQR29I$U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24744"/>
            <a:ext cx="7192702" cy="140470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Documents and Settings\zxt\Application Data\Tencent\Users\1879638241\QQ\WinTemp\RichOle\W(MKTK}3MDCG~I4YF]`UF1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562320"/>
            <a:ext cx="7192702" cy="878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C:\Documents and Settings\zxt\Application Data\Tencent\Users\2632618429\QQ\WinTemp\RichOle\9Y4M]TE~HV9JLCTHR8VF73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47" y="4293096"/>
            <a:ext cx="7059070" cy="20539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692696"/>
            <a:ext cx="1512168" cy="369332"/>
          </a:xfrm>
          <a:prstGeom prst="rect">
            <a:avLst/>
          </a:prstGeom>
          <a:noFill/>
        </p:spPr>
        <p:txBody>
          <a:bodyPr wrap="square" rtlCol="0">
            <a:spAutoFit/>
          </a:bodyPr>
          <a:lstStyle/>
          <a:p>
            <a:r>
              <a:rPr lang="en-US" altLang="zh-CN" dirty="0" smtClean="0"/>
              <a:t>Size</a:t>
            </a:r>
            <a:endParaRPr lang="zh-CN" altLang="en-US" dirty="0"/>
          </a:p>
        </p:txBody>
      </p:sp>
      <p:sp>
        <p:nvSpPr>
          <p:cNvPr id="7" name="TextBox 6"/>
          <p:cNvSpPr txBox="1"/>
          <p:nvPr/>
        </p:nvSpPr>
        <p:spPr>
          <a:xfrm>
            <a:off x="546448" y="3789040"/>
            <a:ext cx="1512168" cy="369332"/>
          </a:xfrm>
          <a:prstGeom prst="rect">
            <a:avLst/>
          </a:prstGeom>
          <a:noFill/>
        </p:spPr>
        <p:txBody>
          <a:bodyPr wrap="square" rtlCol="0">
            <a:spAutoFit/>
          </a:bodyPr>
          <a:lstStyle/>
          <a:p>
            <a:r>
              <a:rPr lang="en-US" altLang="zh-CN" dirty="0" smtClean="0"/>
              <a:t>Potential</a:t>
            </a:r>
            <a:endParaRPr lang="zh-CN" altLang="en-US" dirty="0"/>
          </a:p>
        </p:txBody>
      </p:sp>
    </p:spTree>
    <p:extLst>
      <p:ext uri="{BB962C8B-B14F-4D97-AF65-F5344CB8AC3E}">
        <p14:creationId xmlns:p14="http://schemas.microsoft.com/office/powerpoint/2010/main" val="263874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3200" dirty="0">
                <a:latin typeface="Arial"/>
              </a:rPr>
              <a:t>Our </a:t>
            </a:r>
            <a:r>
              <a:rPr lang="en-US" altLang="zh-CN" sz="3200" dirty="0" smtClean="0">
                <a:latin typeface="Arial"/>
              </a:rPr>
              <a:t>Project</a:t>
            </a:r>
            <a:r>
              <a:rPr lang="zh-CN" altLang="en-US" sz="3200" dirty="0" smtClean="0">
                <a:latin typeface="Arial"/>
              </a:rPr>
              <a:t>：要做到东西</a:t>
            </a:r>
            <a:endParaRPr sz="3200" dirty="0"/>
          </a:p>
        </p:txBody>
      </p:sp>
      <p:sp>
        <p:nvSpPr>
          <p:cNvPr id="2" name="TextBox 1"/>
          <p:cNvSpPr txBox="1"/>
          <p:nvPr/>
        </p:nvSpPr>
        <p:spPr>
          <a:xfrm>
            <a:off x="323528" y="764704"/>
            <a:ext cx="7844163" cy="369332"/>
          </a:xfrm>
          <a:prstGeom prst="rect">
            <a:avLst/>
          </a:prstGeom>
          <a:noFill/>
        </p:spPr>
        <p:txBody>
          <a:bodyPr wrap="square" rtlCol="0">
            <a:spAutoFit/>
          </a:bodyPr>
          <a:lstStyle/>
          <a:p>
            <a:r>
              <a:rPr lang="zh-CN" altLang="en-US" dirty="0" smtClean="0"/>
              <a:t>悬浮石墨烯的情形</a:t>
            </a:r>
            <a:endParaRPr lang="zh-CN" altLang="en-US" dirty="0"/>
          </a:p>
        </p:txBody>
      </p:sp>
      <p:pic>
        <p:nvPicPr>
          <p:cNvPr id="2049" name="Picture 1" descr="C:\Documents and Settings\zxt\Application Data\Tencent\Users\2632618429\QQ\WinTemp\RichOle\H[I~AJ@%7[0Q0_OZAWV3YV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4" y="1340768"/>
            <a:ext cx="877834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8824" y="3983019"/>
            <a:ext cx="7844163" cy="369332"/>
          </a:xfrm>
          <a:prstGeom prst="rect">
            <a:avLst/>
          </a:prstGeom>
          <a:noFill/>
        </p:spPr>
        <p:txBody>
          <a:bodyPr wrap="square" rtlCol="0">
            <a:spAutoFit/>
          </a:bodyPr>
          <a:lstStyle/>
          <a:p>
            <a:r>
              <a:rPr lang="zh-CN" altLang="en-US" dirty="0" smtClean="0"/>
              <a:t>有基底石墨烯只给基底能量</a:t>
            </a:r>
            <a:endParaRPr lang="zh-CN" altLang="en-US" dirty="0"/>
          </a:p>
        </p:txBody>
      </p:sp>
      <p:sp>
        <p:nvSpPr>
          <p:cNvPr id="7" name="TextBox 6"/>
          <p:cNvSpPr txBox="1"/>
          <p:nvPr/>
        </p:nvSpPr>
        <p:spPr>
          <a:xfrm>
            <a:off x="323528" y="5013176"/>
            <a:ext cx="7844163" cy="369332"/>
          </a:xfrm>
          <a:prstGeom prst="rect">
            <a:avLst/>
          </a:prstGeom>
          <a:noFill/>
        </p:spPr>
        <p:txBody>
          <a:bodyPr wrap="square" rtlCol="0">
            <a:spAutoFit/>
          </a:bodyPr>
          <a:lstStyle/>
          <a:p>
            <a:r>
              <a:rPr lang="zh-CN" altLang="en-US" dirty="0" smtClean="0"/>
              <a:t>有基底石墨烯只给石墨烯能量</a:t>
            </a:r>
            <a:endParaRPr lang="zh-CN" altLang="en-US" dirty="0"/>
          </a:p>
        </p:txBody>
      </p:sp>
    </p:spTree>
    <p:extLst>
      <p:ext uri="{BB962C8B-B14F-4D97-AF65-F5344CB8AC3E}">
        <p14:creationId xmlns:p14="http://schemas.microsoft.com/office/powerpoint/2010/main" val="3182421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2944" y="-165906"/>
            <a:ext cx="8228763" cy="1145009"/>
          </a:xfrm>
          <a:prstGeom prst="rect">
            <a:avLst/>
          </a:prstGeom>
          <a:noFill/>
          <a:ln>
            <a:noFill/>
          </a:ln>
        </p:spPr>
        <p:txBody>
          <a:bodyPr lIns="0" tIns="0" rIns="0" bIns="0" anchor="ctr"/>
          <a:lstStyle/>
          <a:p>
            <a:r>
              <a:rPr lang="en-US" altLang="zh-CN" sz="3200" dirty="0">
                <a:latin typeface="Arial"/>
              </a:rPr>
              <a:t>Our Project </a:t>
            </a:r>
            <a:r>
              <a:rPr lang="zh-CN" altLang="en-US" sz="3200" dirty="0">
                <a:latin typeface="Arial"/>
              </a:rPr>
              <a:t>： </a:t>
            </a:r>
            <a:r>
              <a:rPr lang="en-US" altLang="zh-CN" sz="3200" dirty="0">
                <a:latin typeface="Arial"/>
              </a:rPr>
              <a:t>Problems</a:t>
            </a:r>
            <a:endParaRPr sz="3200" dirty="0"/>
          </a:p>
        </p:txBody>
      </p:sp>
      <p:sp>
        <p:nvSpPr>
          <p:cNvPr id="2" name="TextBox 1"/>
          <p:cNvSpPr txBox="1"/>
          <p:nvPr/>
        </p:nvSpPr>
        <p:spPr>
          <a:xfrm>
            <a:off x="456998" y="979104"/>
            <a:ext cx="7576829" cy="2853745"/>
          </a:xfrm>
          <a:prstGeom prst="rect">
            <a:avLst/>
          </a:prstGeom>
          <a:noFill/>
        </p:spPr>
        <p:txBody>
          <a:bodyPr wrap="square" lIns="82945" tIns="41473" rIns="82945" bIns="41473" rtlCol="0">
            <a:spAutoFit/>
          </a:bodyPr>
          <a:lstStyle/>
          <a:p>
            <a:r>
              <a:rPr lang="zh-CN" altLang="en-US" dirty="0" smtClean="0"/>
              <a:t>如果是要模拟一个真实的体系</a:t>
            </a:r>
            <a:endParaRPr lang="en-US" altLang="zh-CN" dirty="0" smtClean="0"/>
          </a:p>
          <a:p>
            <a:endParaRPr lang="en-US" altLang="zh-CN" dirty="0" smtClean="0"/>
          </a:p>
          <a:p>
            <a:r>
              <a:rPr lang="en-US" altLang="zh-CN" dirty="0" smtClean="0"/>
              <a:t>1.</a:t>
            </a:r>
            <a:r>
              <a:rPr lang="zh-CN" altLang="en-US" dirty="0" smtClean="0"/>
              <a:t>由于存在石墨烯和</a:t>
            </a:r>
            <a:r>
              <a:rPr lang="en-US" altLang="zh-CN" dirty="0" smtClean="0"/>
              <a:t>SiO2</a:t>
            </a:r>
            <a:r>
              <a:rPr lang="zh-CN" altLang="en-US" dirty="0" smtClean="0"/>
              <a:t>两个体系，沉积的能量就不能是一样的。而不同的粒子在其中的能损不同，因此要用</a:t>
            </a:r>
            <a:r>
              <a:rPr lang="en-US" altLang="zh-CN" dirty="0" smtClean="0"/>
              <a:t>SRIM</a:t>
            </a:r>
            <a:r>
              <a:rPr lang="zh-CN" altLang="en-US" dirty="0" smtClean="0"/>
              <a:t>分别计算能损。</a:t>
            </a:r>
            <a:endParaRPr lang="en-US" altLang="zh-CN" dirty="0" smtClean="0"/>
          </a:p>
          <a:p>
            <a:endParaRPr lang="en-US" altLang="zh-CN" dirty="0" smtClean="0"/>
          </a:p>
          <a:p>
            <a:r>
              <a:rPr lang="en-US" altLang="zh-CN" dirty="0" smtClean="0"/>
              <a:t>2.</a:t>
            </a:r>
            <a:r>
              <a:rPr lang="zh-CN" altLang="en-US" dirty="0" smtClean="0"/>
              <a:t>能量沉积的半径自然 也不同，但是考虑到前面所有</a:t>
            </a:r>
            <a:r>
              <a:rPr lang="en-US" altLang="zh-CN" dirty="0" smtClean="0"/>
              <a:t>MD</a:t>
            </a:r>
            <a:r>
              <a:rPr lang="zh-CN" altLang="en-US" dirty="0" smtClean="0"/>
              <a:t>模拟，以及相关计算，能量沉积的半径都在</a:t>
            </a:r>
            <a:r>
              <a:rPr lang="en-US" altLang="zh-CN" dirty="0" smtClean="0"/>
              <a:t>3nm-5nm</a:t>
            </a:r>
            <a:r>
              <a:rPr lang="zh-CN" altLang="en-US" dirty="0" smtClean="0"/>
              <a:t>之间，所以可以选择相同的沉积半径（</a:t>
            </a:r>
            <a:r>
              <a:rPr lang="en-US" altLang="zh-CN" dirty="0" smtClean="0"/>
              <a:t>3nm</a:t>
            </a:r>
            <a:r>
              <a:rPr lang="zh-CN" altLang="en-US" dirty="0" smtClean="0"/>
              <a:t>）。</a:t>
            </a:r>
            <a:endParaRPr lang="en-US" altLang="zh-CN" dirty="0" smtClean="0"/>
          </a:p>
          <a:p>
            <a:endParaRPr lang="en-US" altLang="zh-CN" dirty="0" smtClean="0"/>
          </a:p>
          <a:p>
            <a:r>
              <a:rPr lang="en-US" altLang="zh-CN" dirty="0" smtClean="0"/>
              <a:t>3.</a:t>
            </a:r>
            <a:r>
              <a:rPr lang="zh-CN" altLang="en-US" dirty="0" smtClean="0"/>
              <a:t>沉积效率自然也不同。这就要分别找到其沉积能量的几率。</a:t>
            </a:r>
            <a:endParaRPr lang="zh-CN" altLang="en-US" dirty="0"/>
          </a:p>
        </p:txBody>
      </p:sp>
      <p:sp>
        <p:nvSpPr>
          <p:cNvPr id="4" name="TextBox 3"/>
          <p:cNvSpPr txBox="1"/>
          <p:nvPr/>
        </p:nvSpPr>
        <p:spPr>
          <a:xfrm>
            <a:off x="595238" y="4082243"/>
            <a:ext cx="7576829" cy="2299747"/>
          </a:xfrm>
          <a:prstGeom prst="rect">
            <a:avLst/>
          </a:prstGeom>
          <a:noFill/>
        </p:spPr>
        <p:txBody>
          <a:bodyPr wrap="square" lIns="82945" tIns="41473" rIns="82945" bIns="41473" rtlCol="0">
            <a:spAutoFit/>
          </a:bodyPr>
          <a:lstStyle/>
          <a:p>
            <a:r>
              <a:rPr lang="zh-CN" altLang="en-US" dirty="0" smtClean="0"/>
              <a:t>如果是要单纯研究基底对石墨烯的影响</a:t>
            </a:r>
            <a:endParaRPr lang="en-US" altLang="zh-CN" dirty="0" smtClean="0"/>
          </a:p>
          <a:p>
            <a:endParaRPr lang="en-US" altLang="zh-CN" dirty="0" smtClean="0"/>
          </a:p>
          <a:p>
            <a:r>
              <a:rPr lang="en-US" altLang="zh-CN" dirty="0" smtClean="0"/>
              <a:t>1.</a:t>
            </a:r>
            <a:r>
              <a:rPr lang="zh-CN" altLang="en-US" dirty="0" smtClean="0"/>
              <a:t>可以不给石墨烯能量，只给基底。但是</a:t>
            </a:r>
            <a:r>
              <a:rPr lang="zh-CN" altLang="en-US" dirty="0" smtClean="0"/>
              <a:t>，会</a:t>
            </a:r>
            <a:r>
              <a:rPr lang="zh-CN" altLang="en-US" dirty="0" smtClean="0"/>
              <a:t>导致石墨烯整体抬升，而不会产生空洞</a:t>
            </a:r>
            <a:r>
              <a:rPr lang="zh-CN" altLang="en-US" dirty="0" smtClean="0"/>
              <a:t>。所以要么做大 体系， 要么就是</a:t>
            </a:r>
            <a:r>
              <a:rPr lang="en-US" altLang="zh-CN" dirty="0" err="1" smtClean="0"/>
              <a:t>lj</a:t>
            </a:r>
            <a:r>
              <a:rPr lang="zh-CN" altLang="en-US" dirty="0" smtClean="0"/>
              <a:t>作用势可能有些问题。</a:t>
            </a:r>
            <a:endParaRPr lang="en-US" altLang="zh-CN" dirty="0" smtClean="0"/>
          </a:p>
          <a:p>
            <a:endParaRPr lang="en-US" altLang="zh-CN" dirty="0"/>
          </a:p>
          <a:p>
            <a:r>
              <a:rPr lang="en-US" altLang="zh-CN" dirty="0" smtClean="0"/>
              <a:t>2.</a:t>
            </a:r>
            <a:r>
              <a:rPr lang="zh-CN" altLang="en-US" dirty="0" smtClean="0"/>
              <a:t>研究悬浮石墨烯的热峰效应。</a:t>
            </a:r>
            <a:endParaRPr lang="en-US" altLang="zh-CN" dirty="0" smtClean="0"/>
          </a:p>
          <a:p>
            <a:endParaRPr lang="en-US" altLang="zh-CN" dirty="0"/>
          </a:p>
          <a:p>
            <a:r>
              <a:rPr lang="en-US" altLang="zh-CN" dirty="0" smtClean="0"/>
              <a:t>3.</a:t>
            </a:r>
            <a:r>
              <a:rPr lang="zh-CN" altLang="en-US" dirty="0" smtClean="0"/>
              <a:t>有基底下，只给石墨烯能量。</a:t>
            </a:r>
            <a:endParaRPr lang="zh-CN" altLang="en-US" dirty="0"/>
          </a:p>
        </p:txBody>
      </p:sp>
    </p:spTree>
    <p:extLst>
      <p:ext uri="{BB962C8B-B14F-4D97-AF65-F5344CB8AC3E}">
        <p14:creationId xmlns:p14="http://schemas.microsoft.com/office/powerpoint/2010/main" val="272167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24544" y="476672"/>
            <a:ext cx="4464496" cy="288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smtClean="0">
                <a:solidFill>
                  <a:srgbClr val="000000"/>
                </a:solidFill>
                <a:latin typeface="Arial"/>
              </a:rPr>
              <a:t>Thermal spike model</a:t>
            </a:r>
            <a:endParaRPr lang="zh-CN" altLang="en-US" sz="2800" dirty="0"/>
          </a:p>
        </p:txBody>
      </p:sp>
      <p:sp>
        <p:nvSpPr>
          <p:cNvPr id="8" name="TextBox 7"/>
          <p:cNvSpPr txBox="1"/>
          <p:nvPr/>
        </p:nvSpPr>
        <p:spPr>
          <a:xfrm>
            <a:off x="251520" y="1196752"/>
            <a:ext cx="8568952" cy="1477328"/>
          </a:xfrm>
          <a:prstGeom prst="rect">
            <a:avLst/>
          </a:prstGeom>
          <a:noFill/>
        </p:spPr>
        <p:txBody>
          <a:bodyPr wrap="square" rtlCol="0">
            <a:spAutoFit/>
          </a:bodyPr>
          <a:lstStyle/>
          <a:p>
            <a:r>
              <a:rPr lang="zh-CN" altLang="en-US" dirty="0" smtClean="0"/>
              <a:t>入射离子穿过凝聚态物质时，引起靶原子电离和激发， 并将能量沉积于靶电子系统， 这些能量通过电子</a:t>
            </a:r>
            <a:r>
              <a:rPr lang="en-US" altLang="zh-CN" dirty="0" smtClean="0"/>
              <a:t>-</a:t>
            </a:r>
            <a:r>
              <a:rPr lang="zh-CN" altLang="en-US" dirty="0" smtClean="0"/>
              <a:t>电子相互作用，使大量电子热化为热电子气， 进一步由电子</a:t>
            </a:r>
            <a:r>
              <a:rPr lang="en-US" altLang="zh-CN" dirty="0" smtClean="0"/>
              <a:t>-</a:t>
            </a:r>
            <a:r>
              <a:rPr lang="zh-CN" altLang="en-US" dirty="0" smtClean="0"/>
              <a:t>声子相互作用把能量传递给点阵原子。 随着电子与原子间的能量转移， 靶原子的温度</a:t>
            </a:r>
            <a:r>
              <a:rPr lang="en-US" altLang="zh-CN" dirty="0" smtClean="0"/>
              <a:t>Ta </a:t>
            </a:r>
            <a:r>
              <a:rPr lang="zh-CN" altLang="en-US" dirty="0" smtClean="0"/>
              <a:t>可达到材料的融化温度， 随后通过能量损失而快速冷却淬火， 从而产生永久损伤。</a:t>
            </a:r>
            <a:r>
              <a:rPr lang="en-US" altLang="zh-CN" dirty="0" err="1" smtClean="0"/>
              <a:t>Toulemonde</a:t>
            </a:r>
            <a:r>
              <a:rPr lang="zh-CN" altLang="en-US" dirty="0" smtClean="0"/>
              <a:t>等人提出了一个定量的热峰模型。如下：</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3717032"/>
            <a:ext cx="4611611" cy="1520719"/>
          </a:xfrm>
          <a:prstGeom prst="rect">
            <a:avLst/>
          </a:prstGeom>
        </p:spPr>
      </p:pic>
    </p:spTree>
    <p:extLst>
      <p:ext uri="{BB962C8B-B14F-4D97-AF65-F5344CB8AC3E}">
        <p14:creationId xmlns:p14="http://schemas.microsoft.com/office/powerpoint/2010/main" val="140655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p:blipFill>
        <p:spPr>
          <a:xfrm>
            <a:off x="203040" y="799200"/>
            <a:ext cx="4656992" cy="4502008"/>
          </a:xfrm>
          <a:prstGeom prst="rect">
            <a:avLst/>
          </a:prstGeom>
          <a:ln>
            <a:noFill/>
          </a:ln>
        </p:spPr>
      </p:pic>
      <p:pic>
        <p:nvPicPr>
          <p:cNvPr id="5" name="图片 4"/>
          <p:cNvPicPr/>
          <p:nvPr/>
        </p:nvPicPr>
        <p:blipFill>
          <a:blip r:embed="rId3"/>
          <a:stretch/>
        </p:blipFill>
        <p:spPr>
          <a:xfrm>
            <a:off x="4751834" y="5165057"/>
            <a:ext cx="4363760" cy="1516520"/>
          </a:xfrm>
          <a:prstGeom prst="rect">
            <a:avLst/>
          </a:prstGeom>
          <a:ln>
            <a:noFill/>
          </a:ln>
        </p:spPr>
      </p:pic>
      <p:pic>
        <p:nvPicPr>
          <p:cNvPr id="6" name="图片 5"/>
          <p:cNvPicPr/>
          <p:nvPr/>
        </p:nvPicPr>
        <p:blipFill>
          <a:blip r:embed="rId4"/>
          <a:stretch/>
        </p:blipFill>
        <p:spPr>
          <a:xfrm>
            <a:off x="221960" y="164520"/>
            <a:ext cx="7446960" cy="475560"/>
          </a:xfrm>
          <a:prstGeom prst="rect">
            <a:avLst/>
          </a:prstGeom>
          <a:ln>
            <a:noFill/>
          </a:ln>
        </p:spPr>
      </p:pic>
      <p:pic>
        <p:nvPicPr>
          <p:cNvPr id="7" name="图片 6"/>
          <p:cNvPicPr/>
          <p:nvPr/>
        </p:nvPicPr>
        <p:blipFill>
          <a:blip r:embed="rId5"/>
          <a:stretch/>
        </p:blipFill>
        <p:spPr>
          <a:xfrm>
            <a:off x="5652120" y="799200"/>
            <a:ext cx="3240360" cy="578193"/>
          </a:xfrm>
          <a:prstGeom prst="rect">
            <a:avLst/>
          </a:prstGeom>
          <a:ln>
            <a:noFill/>
          </a:ln>
        </p:spPr>
      </p:pic>
    </p:spTree>
    <p:extLst>
      <p:ext uri="{BB962C8B-B14F-4D97-AF65-F5344CB8AC3E}">
        <p14:creationId xmlns:p14="http://schemas.microsoft.com/office/powerpoint/2010/main" val="136613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24544" y="476672"/>
            <a:ext cx="6192688"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smtClean="0">
                <a:solidFill>
                  <a:srgbClr val="000000"/>
                </a:solidFill>
                <a:latin typeface="Arial"/>
              </a:rPr>
              <a:t>Thermal spike model  </a:t>
            </a:r>
            <a:r>
              <a:rPr lang="zh-CN" altLang="en-US" sz="2800" dirty="0" smtClean="0">
                <a:solidFill>
                  <a:srgbClr val="000000"/>
                </a:solidFill>
                <a:latin typeface="Arial"/>
              </a:rPr>
              <a:t>参数确定</a:t>
            </a:r>
            <a:endParaRPr lang="zh-CN" altLang="en-US" sz="2800" dirty="0"/>
          </a:p>
        </p:txBody>
      </p:sp>
      <p:sp>
        <p:nvSpPr>
          <p:cNvPr id="5" name="TextShape 2"/>
          <p:cNvSpPr txBox="1"/>
          <p:nvPr/>
        </p:nvSpPr>
        <p:spPr>
          <a:xfrm>
            <a:off x="457200" y="3789040"/>
            <a:ext cx="3826768" cy="1242432"/>
          </a:xfrm>
          <a:prstGeom prst="rect">
            <a:avLst/>
          </a:prstGeom>
          <a:noFill/>
          <a:ln>
            <a:noFill/>
          </a:ln>
        </p:spPr>
        <p:txBody>
          <a:bodyPr lIns="0" tIns="0" rIns="0" bIns="0"/>
          <a:lstStyle/>
          <a:p>
            <a:pPr>
              <a:buSzPct val="45000"/>
              <a:buFont typeface="StarSymbol"/>
              <a:buChar char=""/>
            </a:pPr>
            <a:r>
              <a:rPr lang="en-US" sz="3200" dirty="0">
                <a:latin typeface="Arial"/>
              </a:rPr>
              <a:t>Parameters:</a:t>
            </a:r>
            <a:endParaRPr dirty="0"/>
          </a:p>
          <a:p>
            <a:pPr>
              <a:buSzPct val="45000"/>
              <a:buFont typeface="StarSymbol"/>
              <a:buChar char=""/>
            </a:pPr>
            <a:r>
              <a:rPr lang="en-US" sz="3200" dirty="0" err="1">
                <a:latin typeface="Arial"/>
              </a:rPr>
              <a:t>Ke</a:t>
            </a:r>
            <a:r>
              <a:rPr lang="en-US" sz="3200" dirty="0">
                <a:latin typeface="Arial"/>
              </a:rPr>
              <a:t>  </a:t>
            </a:r>
            <a:r>
              <a:rPr lang="en-US" sz="3200" dirty="0" err="1">
                <a:latin typeface="Arial"/>
              </a:rPr>
              <a:t>Ce</a:t>
            </a:r>
            <a:r>
              <a:rPr lang="en-US" sz="3200" dirty="0">
                <a:latin typeface="Arial"/>
              </a:rPr>
              <a:t>  g  B(</a:t>
            </a:r>
            <a:r>
              <a:rPr lang="en-US" sz="3200" dirty="0" err="1">
                <a:latin typeface="Arial"/>
              </a:rPr>
              <a:t>r,t</a:t>
            </a:r>
            <a:r>
              <a:rPr lang="en-US" sz="3200" dirty="0">
                <a:latin typeface="Arial"/>
              </a:rPr>
              <a:t>)  </a:t>
            </a:r>
            <a:endParaRPr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484784"/>
            <a:ext cx="4790797" cy="1579807"/>
          </a:xfrm>
          <a:prstGeom prst="rect">
            <a:avLst/>
          </a:prstGeom>
        </p:spPr>
      </p:pic>
    </p:spTree>
    <p:extLst>
      <p:ext uri="{BB962C8B-B14F-4D97-AF65-F5344CB8AC3E}">
        <p14:creationId xmlns:p14="http://schemas.microsoft.com/office/powerpoint/2010/main" val="167623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9212" y="305733"/>
            <a:ext cx="3528392"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smtClean="0"/>
              <a:t>Heat transfer</a:t>
            </a:r>
            <a:endParaRPr lang="zh-CN" altLang="en-US" sz="2800" dirty="0"/>
          </a:p>
        </p:txBody>
      </p:sp>
      <p:sp>
        <p:nvSpPr>
          <p:cNvPr id="2" name="TextBox 1"/>
          <p:cNvSpPr txBox="1"/>
          <p:nvPr/>
        </p:nvSpPr>
        <p:spPr>
          <a:xfrm>
            <a:off x="323528" y="1124744"/>
            <a:ext cx="8424936" cy="3416320"/>
          </a:xfrm>
          <a:prstGeom prst="rect">
            <a:avLst/>
          </a:prstGeom>
          <a:noFill/>
        </p:spPr>
        <p:txBody>
          <a:bodyPr wrap="square" rtlCol="0">
            <a:spAutoFit/>
          </a:bodyPr>
          <a:lstStyle/>
          <a:p>
            <a:r>
              <a:rPr lang="en-US" altLang="zh-CN" dirty="0" smtClean="0"/>
              <a:t>The mechanism of heat transfer from electrons to lattice depends on weather the material is a metal or an insulator. </a:t>
            </a:r>
            <a:endParaRPr lang="en-US" altLang="zh-CN" dirty="0"/>
          </a:p>
          <a:p>
            <a:endParaRPr lang="en-US" altLang="zh-CN" dirty="0" smtClean="0"/>
          </a:p>
          <a:p>
            <a:r>
              <a:rPr lang="en-US" altLang="zh-CN" dirty="0" smtClean="0"/>
              <a:t>In metals the heat conduction due to free electrons results in </a:t>
            </a:r>
            <a:r>
              <a:rPr lang="en-US" altLang="zh-CN" dirty="0" err="1" smtClean="0"/>
              <a:t>thermalization</a:t>
            </a:r>
            <a:r>
              <a:rPr lang="en-US" altLang="zh-CN" dirty="0" smtClean="0"/>
              <a:t> of hot electrons inside the excited region with cold electrons at the periphery of this region.</a:t>
            </a:r>
          </a:p>
          <a:p>
            <a:endParaRPr lang="en-US" altLang="zh-CN" dirty="0"/>
          </a:p>
          <a:p>
            <a:r>
              <a:rPr lang="en-US" altLang="zh-CN" dirty="0" smtClean="0"/>
              <a:t>In insulators the charges are localized and there are no free electrons outside the excited region. Therefor Baranov proposed the following description: hot electrons excited in the conduction bands behave like hot electrons in metals. The energy dissipation in the electronic system proceeds via the ionization of bound electrons at the periphery of the excited region. The energy spread stops when the electron energy becomes smaller than the ionization one.</a:t>
            </a:r>
            <a:endParaRPr lang="zh-CN" altLang="en-US" dirty="0"/>
          </a:p>
        </p:txBody>
      </p:sp>
      <p:pic>
        <p:nvPicPr>
          <p:cNvPr id="7" name="图片 6"/>
          <p:cNvPicPr/>
          <p:nvPr/>
        </p:nvPicPr>
        <p:blipFill>
          <a:blip r:embed="rId2"/>
          <a:stretch/>
        </p:blipFill>
        <p:spPr>
          <a:xfrm>
            <a:off x="2843808" y="5761291"/>
            <a:ext cx="6080928" cy="920848"/>
          </a:xfrm>
          <a:prstGeom prst="rect">
            <a:avLst/>
          </a:prstGeom>
          <a:ln>
            <a:noFill/>
          </a:ln>
        </p:spPr>
      </p:pic>
    </p:spTree>
    <p:extLst>
      <p:ext uri="{BB962C8B-B14F-4D97-AF65-F5344CB8AC3E}">
        <p14:creationId xmlns:p14="http://schemas.microsoft.com/office/powerpoint/2010/main" val="209687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114946" y="88831"/>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22" name="CustomShape 2"/>
          <p:cNvSpPr/>
          <p:nvPr/>
        </p:nvSpPr>
        <p:spPr>
          <a:xfrm>
            <a:off x="414720" y="617247"/>
            <a:ext cx="7039790" cy="579689"/>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（1）Drude Model</a:t>
            </a:r>
            <a:endParaRPr/>
          </a:p>
          <a:p>
            <a:pPr>
              <a:lnSpc>
                <a:spcPct val="100000"/>
              </a:lnSpc>
            </a:pPr>
            <a:r>
              <a:rPr lang="en-US" strike="noStrike">
                <a:solidFill>
                  <a:srgbClr val="000000"/>
                </a:solidFill>
                <a:latin typeface="Calibri"/>
              </a:rPr>
              <a:t>把电子看成经典的理想气体分子， 在晶格形成的正离子实背景下运动。</a:t>
            </a:r>
            <a:endParaRPr/>
          </a:p>
        </p:txBody>
      </p:sp>
      <p:pic>
        <p:nvPicPr>
          <p:cNvPr id="123" name="图片 10"/>
          <p:cNvPicPr/>
          <p:nvPr/>
        </p:nvPicPr>
        <p:blipFill>
          <a:blip r:embed="rId2"/>
          <a:stretch/>
        </p:blipFill>
        <p:spPr>
          <a:xfrm>
            <a:off x="414720" y="1354677"/>
            <a:ext cx="7170737" cy="578709"/>
          </a:xfrm>
          <a:prstGeom prst="rect">
            <a:avLst/>
          </a:prstGeom>
          <a:ln>
            <a:noFill/>
          </a:ln>
        </p:spPr>
      </p:pic>
      <p:pic>
        <p:nvPicPr>
          <p:cNvPr id="124" name="图片 11"/>
          <p:cNvPicPr/>
          <p:nvPr/>
        </p:nvPicPr>
        <p:blipFill>
          <a:blip r:embed="rId3"/>
          <a:stretch/>
        </p:blipFill>
        <p:spPr>
          <a:xfrm>
            <a:off x="414720" y="3418370"/>
            <a:ext cx="7378097" cy="474855"/>
          </a:xfrm>
          <a:prstGeom prst="rect">
            <a:avLst/>
          </a:prstGeom>
          <a:ln>
            <a:noFill/>
          </a:ln>
        </p:spPr>
      </p:pic>
      <p:pic>
        <p:nvPicPr>
          <p:cNvPr id="125" name="图片 12"/>
          <p:cNvPicPr/>
          <p:nvPr/>
        </p:nvPicPr>
        <p:blipFill>
          <a:blip r:embed="rId4"/>
          <a:stretch/>
        </p:blipFill>
        <p:spPr>
          <a:xfrm>
            <a:off x="414720" y="2084922"/>
            <a:ext cx="7127633" cy="1036582"/>
          </a:xfrm>
          <a:prstGeom prst="rect">
            <a:avLst/>
          </a:prstGeom>
          <a:ln>
            <a:noFill/>
          </a:ln>
        </p:spPr>
      </p:pic>
      <p:pic>
        <p:nvPicPr>
          <p:cNvPr id="126" name="图片 13"/>
          <p:cNvPicPr/>
          <p:nvPr/>
        </p:nvPicPr>
        <p:blipFill>
          <a:blip r:embed="rId5"/>
          <a:stretch/>
        </p:blipFill>
        <p:spPr>
          <a:xfrm>
            <a:off x="457825" y="4189765"/>
            <a:ext cx="7334993" cy="474855"/>
          </a:xfrm>
          <a:prstGeom prst="rect">
            <a:avLst/>
          </a:prstGeom>
          <a:ln>
            <a:noFill/>
          </a:ln>
        </p:spPr>
      </p:pic>
      <p:pic>
        <p:nvPicPr>
          <p:cNvPr id="127" name="图片 14"/>
          <p:cNvPicPr/>
          <p:nvPr/>
        </p:nvPicPr>
        <p:blipFill>
          <a:blip r:embed="rId6"/>
          <a:stretch/>
        </p:blipFill>
        <p:spPr>
          <a:xfrm>
            <a:off x="432027" y="5123146"/>
            <a:ext cx="7386914" cy="509473"/>
          </a:xfrm>
          <a:prstGeom prst="rect">
            <a:avLst/>
          </a:prstGeom>
          <a:ln>
            <a:noFill/>
          </a:ln>
        </p:spPr>
      </p:pic>
      <p:pic>
        <p:nvPicPr>
          <p:cNvPr id="128" name="图片 15"/>
          <p:cNvPicPr/>
          <p:nvPr/>
        </p:nvPicPr>
        <p:blipFill>
          <a:blip r:embed="rId7"/>
          <a:stretch/>
        </p:blipFill>
        <p:spPr>
          <a:xfrm>
            <a:off x="6378851" y="29066"/>
            <a:ext cx="1821502" cy="1249843"/>
          </a:xfrm>
          <a:prstGeom prst="rect">
            <a:avLst/>
          </a:prstGeom>
          <a:ln>
            <a:noFill/>
          </a:ln>
        </p:spPr>
      </p:pic>
    </p:spTree>
    <p:extLst>
      <p:ext uri="{BB962C8B-B14F-4D97-AF65-F5344CB8AC3E}">
        <p14:creationId xmlns:p14="http://schemas.microsoft.com/office/powerpoint/2010/main" val="2928590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23512" y="435665"/>
            <a:ext cx="5215349" cy="376553"/>
          </a:xfrm>
          <a:prstGeom prst="rect">
            <a:avLst/>
          </a:prstGeom>
          <a:noFill/>
          <a:ln>
            <a:noFill/>
          </a:ln>
        </p:spPr>
        <p:txBody>
          <a:bodyPr lIns="82945" tIns="41473" rIns="82945" bIns="41473" anchor="ctr"/>
          <a:lstStyle/>
          <a:p>
            <a:pPr>
              <a:lnSpc>
                <a:spcPct val="90000"/>
              </a:lnSpc>
            </a:pPr>
            <a:r>
              <a:rPr lang="en-US" sz="2900">
                <a:solidFill>
                  <a:srgbClr val="000000"/>
                </a:solidFill>
                <a:latin typeface="Calibri Light"/>
              </a:rPr>
              <a:t>电子气模型</a:t>
            </a:r>
            <a:endParaRPr/>
          </a:p>
        </p:txBody>
      </p:sp>
      <p:sp>
        <p:nvSpPr>
          <p:cNvPr id="130" name="CustomShape 2"/>
          <p:cNvSpPr/>
          <p:nvPr/>
        </p:nvSpPr>
        <p:spPr>
          <a:xfrm>
            <a:off x="2103643" y="435665"/>
            <a:ext cx="7039790"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Drude Model</a:t>
            </a:r>
            <a:endParaRPr/>
          </a:p>
        </p:txBody>
      </p:sp>
      <p:pic>
        <p:nvPicPr>
          <p:cNvPr id="131" name="图片 1"/>
          <p:cNvPicPr/>
          <p:nvPr/>
        </p:nvPicPr>
        <p:blipFill>
          <a:blip r:embed="rId2"/>
          <a:stretch/>
        </p:blipFill>
        <p:spPr>
          <a:xfrm>
            <a:off x="49636" y="1156113"/>
            <a:ext cx="1667044" cy="492164"/>
          </a:xfrm>
          <a:prstGeom prst="rect">
            <a:avLst/>
          </a:prstGeom>
          <a:ln>
            <a:noFill/>
          </a:ln>
        </p:spPr>
      </p:pic>
      <p:pic>
        <p:nvPicPr>
          <p:cNvPr id="132" name="图片 2"/>
          <p:cNvPicPr/>
          <p:nvPr/>
        </p:nvPicPr>
        <p:blipFill>
          <a:blip r:embed="rId3"/>
          <a:stretch/>
        </p:blipFill>
        <p:spPr>
          <a:xfrm>
            <a:off x="2103643" y="1104186"/>
            <a:ext cx="1623939" cy="544091"/>
          </a:xfrm>
          <a:prstGeom prst="rect">
            <a:avLst/>
          </a:prstGeom>
          <a:ln>
            <a:noFill/>
          </a:ln>
        </p:spPr>
      </p:pic>
      <p:pic>
        <p:nvPicPr>
          <p:cNvPr id="133" name="图片 3"/>
          <p:cNvPicPr/>
          <p:nvPr/>
        </p:nvPicPr>
        <p:blipFill>
          <a:blip r:embed="rId4"/>
          <a:stretch/>
        </p:blipFill>
        <p:spPr>
          <a:xfrm>
            <a:off x="4146547" y="1013722"/>
            <a:ext cx="3438257" cy="794582"/>
          </a:xfrm>
          <a:prstGeom prst="rect">
            <a:avLst/>
          </a:prstGeom>
          <a:ln>
            <a:noFill/>
          </a:ln>
        </p:spPr>
      </p:pic>
      <p:pic>
        <p:nvPicPr>
          <p:cNvPr id="134" name="图片 5"/>
          <p:cNvPicPr/>
          <p:nvPr/>
        </p:nvPicPr>
        <p:blipFill>
          <a:blip r:embed="rId5"/>
          <a:stretch/>
        </p:blipFill>
        <p:spPr>
          <a:xfrm>
            <a:off x="619794" y="1674404"/>
            <a:ext cx="2565713" cy="1200855"/>
          </a:xfrm>
          <a:prstGeom prst="rect">
            <a:avLst/>
          </a:prstGeom>
          <a:ln>
            <a:noFill/>
          </a:ln>
        </p:spPr>
      </p:pic>
      <p:pic>
        <p:nvPicPr>
          <p:cNvPr id="135" name="图片 6"/>
          <p:cNvPicPr/>
          <p:nvPr/>
        </p:nvPicPr>
        <p:blipFill>
          <a:blip r:embed="rId6"/>
          <a:stretch/>
        </p:blipFill>
        <p:spPr>
          <a:xfrm>
            <a:off x="4656293" y="1863823"/>
            <a:ext cx="1209219" cy="630310"/>
          </a:xfrm>
          <a:prstGeom prst="rect">
            <a:avLst/>
          </a:prstGeom>
          <a:ln>
            <a:noFill/>
          </a:ln>
        </p:spPr>
      </p:pic>
      <p:pic>
        <p:nvPicPr>
          <p:cNvPr id="136" name="图片 7"/>
          <p:cNvPicPr/>
          <p:nvPr/>
        </p:nvPicPr>
        <p:blipFill>
          <a:blip r:embed="rId7"/>
          <a:stretch/>
        </p:blipFill>
        <p:spPr>
          <a:xfrm>
            <a:off x="182869" y="3653838"/>
            <a:ext cx="7369607" cy="1986946"/>
          </a:xfrm>
          <a:prstGeom prst="rect">
            <a:avLst/>
          </a:prstGeom>
          <a:ln>
            <a:noFill/>
          </a:ln>
        </p:spPr>
      </p:pic>
      <p:sp>
        <p:nvSpPr>
          <p:cNvPr id="137" name="CustomShape 3"/>
          <p:cNvSpPr/>
          <p:nvPr/>
        </p:nvSpPr>
        <p:spPr>
          <a:xfrm>
            <a:off x="182869" y="932075"/>
            <a:ext cx="3002638"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基本公式</a:t>
            </a:r>
            <a:endParaRPr/>
          </a:p>
        </p:txBody>
      </p:sp>
      <p:sp>
        <p:nvSpPr>
          <p:cNvPr id="138" name="CustomShape 4"/>
          <p:cNvSpPr/>
          <p:nvPr/>
        </p:nvSpPr>
        <p:spPr>
          <a:xfrm>
            <a:off x="215850" y="3261283"/>
            <a:ext cx="3002638" cy="330831"/>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lstStyle/>
          <a:p>
            <a:pPr>
              <a:lnSpc>
                <a:spcPct val="100000"/>
              </a:lnSpc>
            </a:pPr>
            <a:r>
              <a:rPr lang="en-US" strike="noStrike">
                <a:solidFill>
                  <a:srgbClr val="000000"/>
                </a:solidFill>
                <a:latin typeface="Calibri"/>
              </a:rPr>
              <a:t>Wiedemann-Franz Law</a:t>
            </a:r>
            <a:endParaRPr/>
          </a:p>
        </p:txBody>
      </p:sp>
    </p:spTree>
    <p:extLst>
      <p:ext uri="{BB962C8B-B14F-4D97-AF65-F5344CB8AC3E}">
        <p14:creationId xmlns:p14="http://schemas.microsoft.com/office/powerpoint/2010/main" val="18358228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653</Words>
  <Application>Microsoft Office PowerPoint</Application>
  <PresentationFormat>全屏显示(4:3)</PresentationFormat>
  <Paragraphs>83</Paragraphs>
  <Slides>32</Slides>
  <Notes>0</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Thermal Spike Model and  Graphene</vt:lpstr>
      <vt:lpstr>PowerPoint 演示文稿</vt:lpstr>
      <vt:lpstr>Coulomb explosion model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Ce Ke Form Free Electron Gas</vt:lpstr>
      <vt:lpstr>Ce Ke Form Free Electron Gas</vt:lpstr>
      <vt:lpstr>Ce From DFT</vt:lpstr>
      <vt:lpstr>Ce From DFT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Spike Model and  Graphene</dc:title>
  <dc:creator>zxt</dc:creator>
  <cp:lastModifiedBy>zxt</cp:lastModifiedBy>
  <cp:revision>28</cp:revision>
  <dcterms:created xsi:type="dcterms:W3CDTF">2014-09-11T12:17:39Z</dcterms:created>
  <dcterms:modified xsi:type="dcterms:W3CDTF">2014-09-11T15:00:55Z</dcterms:modified>
</cp:coreProperties>
</file>